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56" r:id="rId2"/>
    <p:sldId id="257" r:id="rId3"/>
    <p:sldId id="258" r:id="rId4"/>
    <p:sldId id="259" r:id="rId5"/>
    <p:sldId id="260" r:id="rId6"/>
    <p:sldId id="261" r:id="rId7"/>
    <p:sldId id="266" r:id="rId8"/>
    <p:sldId id="262" r:id="rId9"/>
    <p:sldId id="263" r:id="rId10"/>
    <p:sldId id="264" r:id="rId11"/>
    <p:sldId id="265" r:id="rId12"/>
    <p:sldId id="267" r:id="rId13"/>
    <p:sldId id="268"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B5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7"/>
    <p:restoredTop sz="86468"/>
  </p:normalViewPr>
  <p:slideViewPr>
    <p:cSldViewPr snapToGrid="0">
      <p:cViewPr varScale="1">
        <p:scale>
          <a:sx n="83" d="100"/>
          <a:sy n="83" d="100"/>
        </p:scale>
        <p:origin x="1488" y="488"/>
      </p:cViewPr>
      <p:guideLst/>
    </p:cSldViewPr>
  </p:slideViewPr>
  <p:notesTextViewPr>
    <p:cViewPr>
      <p:scale>
        <a:sx n="1" d="1"/>
        <a:sy n="1" d="1"/>
      </p:scale>
      <p:origin x="0" y="-90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3E945FA-A717-2CA3-C28D-F5ED9DA56F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a:extLst>
              <a:ext uri="{FF2B5EF4-FFF2-40B4-BE49-F238E27FC236}">
                <a16:creationId xmlns:a16="http://schemas.microsoft.com/office/drawing/2014/main" id="{43BFF1A0-A97F-1FB7-5BB7-41DE22B43F5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B279DC-A038-8B4E-B359-EEDAB6870633}" type="datetimeFigureOut">
              <a:rPr lang="de-CH" smtClean="0"/>
              <a:t>04.08.25</a:t>
            </a:fld>
            <a:endParaRPr lang="de-CH"/>
          </a:p>
        </p:txBody>
      </p:sp>
      <p:sp>
        <p:nvSpPr>
          <p:cNvPr id="4" name="Fußzeilenplatzhalter 3">
            <a:extLst>
              <a:ext uri="{FF2B5EF4-FFF2-40B4-BE49-F238E27FC236}">
                <a16:creationId xmlns:a16="http://schemas.microsoft.com/office/drawing/2014/main" id="{B926A798-19F9-F1A6-7CDA-9238FD9758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de-CH"/>
              <a:t>https://lingedu.ch</a:t>
            </a:r>
          </a:p>
          <a:p>
            <a:r>
              <a:rPr lang="de-CH"/>
              <a:t>
</a:t>
            </a:r>
          </a:p>
        </p:txBody>
      </p:sp>
      <p:sp>
        <p:nvSpPr>
          <p:cNvPr id="5" name="Foliennummernplatzhalter 4">
            <a:extLst>
              <a:ext uri="{FF2B5EF4-FFF2-40B4-BE49-F238E27FC236}">
                <a16:creationId xmlns:a16="http://schemas.microsoft.com/office/drawing/2014/main" id="{3DF7EF90-4F70-2CA4-DB00-72AE8A176C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F3BAEB1-87E8-8341-A168-D1F71CE0A8A4}" type="slidenum">
              <a:rPr lang="de-CH" smtClean="0"/>
              <a:t>‹N›</a:t>
            </a:fld>
            <a:endParaRPr lang="de-CH"/>
          </a:p>
        </p:txBody>
      </p:sp>
    </p:spTree>
    <p:extLst>
      <p:ext uri="{BB962C8B-B14F-4D97-AF65-F5344CB8AC3E}">
        <p14:creationId xmlns:p14="http://schemas.microsoft.com/office/powerpoint/2010/main" val="84919929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89E5A0-7F00-384B-8462-5DFCF912E3AD}" type="datetimeFigureOut">
              <a:rPr lang="de-CH" smtClean="0"/>
              <a:t>04.08.25</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de-CH"/>
              <a:t>https://lingedu.ch</a:t>
            </a:r>
          </a:p>
          <a:p>
            <a:r>
              <a:rPr lang="de-CH"/>
              <a:t>
</a:t>
            </a:r>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7C764-B667-184A-9619-EB05C0A4342D}" type="slidenum">
              <a:rPr lang="de-CH" smtClean="0"/>
              <a:t>‹N›</a:t>
            </a:fld>
            <a:endParaRPr lang="de-CH"/>
          </a:p>
        </p:txBody>
      </p:sp>
    </p:spTree>
    <p:extLst>
      <p:ext uri="{BB962C8B-B14F-4D97-AF65-F5344CB8AC3E}">
        <p14:creationId xmlns:p14="http://schemas.microsoft.com/office/powerpoint/2010/main" val="96916602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energy.gov/sites/default/files/2025-07/DOE_Critical_Review_of_Impacts_of_GHG_Emissions_on_the_US_Climate_July_2025.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CH" sz="1200" b="0" i="0" u="none" strike="noStrike" kern="1200" dirty="0">
                <a:solidFill>
                  <a:schemeClr val="tx1"/>
                </a:solidFill>
                <a:effectLst/>
                <a:latin typeface="+mn-lt"/>
                <a:ea typeface="+mn-ea"/>
                <a:cs typeface="+mn-cs"/>
              </a:rPr>
              <a:t>Dunlap, R. E., &amp; McCright, A. M. (2010). Climate change denial: Sources, actors and strategies. In </a:t>
            </a:r>
            <a:r>
              <a:rPr lang="it-CH" sz="1200" b="0" i="1" u="none" strike="noStrike" kern="1200" dirty="0">
                <a:solidFill>
                  <a:schemeClr val="tx1"/>
                </a:solidFill>
                <a:effectLst/>
                <a:latin typeface="+mn-lt"/>
                <a:ea typeface="+mn-ea"/>
                <a:cs typeface="+mn-cs"/>
              </a:rPr>
              <a:t>Routledge handbook of climate change and society</a:t>
            </a:r>
            <a:r>
              <a:rPr lang="it-CH" sz="1200" b="0" i="0" u="none" strike="noStrike" kern="1200" dirty="0">
                <a:solidFill>
                  <a:schemeClr val="tx1"/>
                </a:solidFill>
                <a:effectLst/>
                <a:latin typeface="+mn-lt"/>
                <a:ea typeface="+mn-ea"/>
                <a:cs typeface="+mn-cs"/>
              </a:rPr>
              <a:t> (pp. 240-259). Routledge.</a:t>
            </a:r>
          </a:p>
          <a:p>
            <a:r>
              <a:rPr lang="it-CH" sz="1200" b="0" i="0" u="none" strike="noStrike" kern="1200" dirty="0">
                <a:solidFill>
                  <a:schemeClr val="tx1"/>
                </a:solidFill>
                <a:effectLst/>
                <a:latin typeface="+mn-lt"/>
                <a:ea typeface="+mn-ea"/>
                <a:cs typeface="+mn-cs"/>
              </a:rPr>
              <a:t>Dunlap, R. E., &amp; McCright, A. M. (2011). Organized climate change denial. </a:t>
            </a:r>
            <a:r>
              <a:rPr lang="it-CH" sz="1200" b="0" i="1" u="none" strike="noStrike" kern="1200" dirty="0">
                <a:solidFill>
                  <a:schemeClr val="tx1"/>
                </a:solidFill>
                <a:effectLst/>
                <a:latin typeface="+mn-lt"/>
                <a:ea typeface="+mn-ea"/>
                <a:cs typeface="+mn-cs"/>
              </a:rPr>
              <a:t>The Oxford handbook of climate change and society</a:t>
            </a:r>
            <a:r>
              <a:rPr lang="it-CH" sz="1200" b="0" i="0" u="none" strike="noStrike" kern="1200" dirty="0">
                <a:solidFill>
                  <a:schemeClr val="tx1"/>
                </a:solidFill>
                <a:effectLst/>
                <a:latin typeface="+mn-lt"/>
                <a:ea typeface="+mn-ea"/>
                <a:cs typeface="+mn-cs"/>
              </a:rPr>
              <a:t>, </a:t>
            </a:r>
            <a:r>
              <a:rPr lang="it-CH" sz="1200" b="0" i="1" u="none" strike="noStrike" kern="1200" dirty="0">
                <a:solidFill>
                  <a:schemeClr val="tx1"/>
                </a:solidFill>
                <a:effectLst/>
                <a:latin typeface="+mn-lt"/>
                <a:ea typeface="+mn-ea"/>
                <a:cs typeface="+mn-cs"/>
              </a:rPr>
              <a:t>1</a:t>
            </a:r>
            <a:r>
              <a:rPr lang="it-CH" sz="1200" b="0" i="0" u="none" strike="noStrike" kern="1200" dirty="0">
                <a:solidFill>
                  <a:schemeClr val="tx1"/>
                </a:solidFill>
                <a:effectLst/>
                <a:latin typeface="+mn-lt"/>
                <a:ea typeface="+mn-ea"/>
                <a:cs typeface="+mn-cs"/>
              </a:rPr>
              <a:t>, 144-160.</a:t>
            </a:r>
          </a:p>
          <a:p>
            <a:endParaRPr lang="it-CH" sz="1200" b="0" i="0" u="none" strike="noStrike" kern="1200" dirty="0">
              <a:solidFill>
                <a:schemeClr val="tx1"/>
              </a:solidFill>
              <a:effectLst/>
              <a:latin typeface="+mn-lt"/>
              <a:ea typeface="+mn-ea"/>
              <a:cs typeface="+mn-cs"/>
            </a:endParaRPr>
          </a:p>
          <a:p>
            <a:endParaRPr lang="it-CH" dirty="0"/>
          </a:p>
        </p:txBody>
      </p:sp>
      <p:sp>
        <p:nvSpPr>
          <p:cNvPr id="4" name="Segnaposto piè di pagina 3"/>
          <p:cNvSpPr>
            <a:spLocks noGrp="1"/>
          </p:cNvSpPr>
          <p:nvPr>
            <p:ph type="ftr" sz="quarter" idx="4"/>
          </p:nvPr>
        </p:nvSpPr>
        <p:spPr/>
        <p:txBody>
          <a:bodyPr/>
          <a:lstStyle/>
          <a:p>
            <a:r>
              <a:rPr lang="de-CH"/>
              <a:t>https://lingedu.ch</a:t>
            </a:r>
          </a:p>
          <a:p>
            <a:r>
              <a:rPr lang="de-CH"/>
              <a:t>
</a:t>
            </a:r>
          </a:p>
        </p:txBody>
      </p:sp>
      <p:sp>
        <p:nvSpPr>
          <p:cNvPr id="5" name="Segnaposto numero diapositiva 4"/>
          <p:cNvSpPr>
            <a:spLocks noGrp="1"/>
          </p:cNvSpPr>
          <p:nvPr>
            <p:ph type="sldNum" sz="quarter" idx="5"/>
          </p:nvPr>
        </p:nvSpPr>
        <p:spPr/>
        <p:txBody>
          <a:bodyPr/>
          <a:lstStyle/>
          <a:p>
            <a:fld id="{9357C764-B667-184A-9619-EB05C0A4342D}" type="slidenum">
              <a:rPr lang="de-CH" smtClean="0"/>
              <a:t>3</a:t>
            </a:fld>
            <a:endParaRPr lang="de-CH"/>
          </a:p>
        </p:txBody>
      </p:sp>
    </p:spTree>
    <p:extLst>
      <p:ext uri="{BB962C8B-B14F-4D97-AF65-F5344CB8AC3E}">
        <p14:creationId xmlns:p14="http://schemas.microsoft.com/office/powerpoint/2010/main" val="979227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CH" sz="1200" b="0" i="0" u="none" strike="noStrike" kern="1200" dirty="0">
                <a:solidFill>
                  <a:schemeClr val="tx1"/>
                </a:solidFill>
                <a:effectLst/>
                <a:latin typeface="+mn-lt"/>
                <a:ea typeface="+mn-ea"/>
                <a:cs typeface="+mn-cs"/>
              </a:rPr>
              <a:t>Cook, J., Nuccitelli, D., Green, S. A., Richardson, M., Winkler, B., Painting, R., ... &amp; Skuce, A. (2013). Quantifying the consensus on anthropogenic global warming in the scientific literature. </a:t>
            </a:r>
            <a:r>
              <a:rPr lang="it-CH" sz="1200" b="0" i="1" u="none" strike="noStrike" kern="1200" dirty="0">
                <a:solidFill>
                  <a:schemeClr val="tx1"/>
                </a:solidFill>
                <a:effectLst/>
                <a:latin typeface="+mn-lt"/>
                <a:ea typeface="+mn-ea"/>
                <a:cs typeface="+mn-cs"/>
              </a:rPr>
              <a:t>Environmental research letters</a:t>
            </a:r>
            <a:r>
              <a:rPr lang="it-CH" sz="1200" b="0" i="0" u="none" strike="noStrike" kern="1200" dirty="0">
                <a:solidFill>
                  <a:schemeClr val="tx1"/>
                </a:solidFill>
                <a:effectLst/>
                <a:latin typeface="+mn-lt"/>
                <a:ea typeface="+mn-ea"/>
                <a:cs typeface="+mn-cs"/>
              </a:rPr>
              <a:t>, </a:t>
            </a:r>
            <a:r>
              <a:rPr lang="it-CH" sz="1200" b="0" i="1" u="none" strike="noStrike" kern="1200" dirty="0">
                <a:solidFill>
                  <a:schemeClr val="tx1"/>
                </a:solidFill>
                <a:effectLst/>
                <a:latin typeface="+mn-lt"/>
                <a:ea typeface="+mn-ea"/>
                <a:cs typeface="+mn-cs"/>
              </a:rPr>
              <a:t>8</a:t>
            </a:r>
            <a:r>
              <a:rPr lang="it-CH" sz="1200" b="0" i="0" u="none" strike="noStrike" kern="1200" dirty="0">
                <a:solidFill>
                  <a:schemeClr val="tx1"/>
                </a:solidFill>
                <a:effectLst/>
                <a:latin typeface="+mn-lt"/>
                <a:ea typeface="+mn-ea"/>
                <a:cs typeface="+mn-cs"/>
              </a:rPr>
              <a:t>(2), 024024.</a:t>
            </a:r>
            <a:endParaRPr lang="it-CH" dirty="0"/>
          </a:p>
        </p:txBody>
      </p:sp>
      <p:sp>
        <p:nvSpPr>
          <p:cNvPr id="4" name="Segnaposto piè di pagina 3"/>
          <p:cNvSpPr>
            <a:spLocks noGrp="1"/>
          </p:cNvSpPr>
          <p:nvPr>
            <p:ph type="ftr" sz="quarter" idx="4"/>
          </p:nvPr>
        </p:nvSpPr>
        <p:spPr/>
        <p:txBody>
          <a:bodyPr/>
          <a:lstStyle/>
          <a:p>
            <a:r>
              <a:rPr lang="de-CH"/>
              <a:t>https://lingedu.ch</a:t>
            </a:r>
          </a:p>
          <a:p>
            <a:r>
              <a:rPr lang="de-CH"/>
              <a:t>
</a:t>
            </a:r>
          </a:p>
        </p:txBody>
      </p:sp>
      <p:sp>
        <p:nvSpPr>
          <p:cNvPr id="5" name="Segnaposto numero diapositiva 4"/>
          <p:cNvSpPr>
            <a:spLocks noGrp="1"/>
          </p:cNvSpPr>
          <p:nvPr>
            <p:ph type="sldNum" sz="quarter" idx="5"/>
          </p:nvPr>
        </p:nvSpPr>
        <p:spPr/>
        <p:txBody>
          <a:bodyPr/>
          <a:lstStyle/>
          <a:p>
            <a:fld id="{9357C764-B667-184A-9619-EB05C0A4342D}" type="slidenum">
              <a:rPr lang="de-CH" smtClean="0"/>
              <a:t>4</a:t>
            </a:fld>
            <a:endParaRPr lang="de-CH"/>
          </a:p>
        </p:txBody>
      </p:sp>
    </p:spTree>
    <p:extLst>
      <p:ext uri="{BB962C8B-B14F-4D97-AF65-F5344CB8AC3E}">
        <p14:creationId xmlns:p14="http://schemas.microsoft.com/office/powerpoint/2010/main" val="2538016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CH" sz="1200" b="0" i="0" u="none" strike="noStrike" kern="1200" dirty="0">
                <a:solidFill>
                  <a:schemeClr val="tx1"/>
                </a:solidFill>
                <a:effectLst/>
                <a:latin typeface="+mn-lt"/>
                <a:ea typeface="+mn-ea"/>
                <a:cs typeface="+mn-cs"/>
              </a:rPr>
              <a:t>Lewandowsky, S., Ecker, U. K., &amp; Cook, J. (2017). Beyond misinformation: Understanding and coping with the “post-truth” era. </a:t>
            </a:r>
            <a:r>
              <a:rPr lang="it-CH" sz="1200" b="0" i="1" u="none" strike="noStrike" kern="1200" dirty="0">
                <a:solidFill>
                  <a:schemeClr val="tx1"/>
                </a:solidFill>
                <a:effectLst/>
                <a:latin typeface="+mn-lt"/>
                <a:ea typeface="+mn-ea"/>
                <a:cs typeface="+mn-cs"/>
              </a:rPr>
              <a:t>Journal of applied research in memory and cognition</a:t>
            </a:r>
            <a:r>
              <a:rPr lang="it-CH" sz="1200" b="0" i="0" u="none" strike="noStrike" kern="1200" dirty="0">
                <a:solidFill>
                  <a:schemeClr val="tx1"/>
                </a:solidFill>
                <a:effectLst/>
                <a:latin typeface="+mn-lt"/>
                <a:ea typeface="+mn-ea"/>
                <a:cs typeface="+mn-cs"/>
              </a:rPr>
              <a:t>, </a:t>
            </a:r>
            <a:r>
              <a:rPr lang="it-CH" sz="1200" b="0" i="1" u="none" strike="noStrike" kern="1200" dirty="0">
                <a:solidFill>
                  <a:schemeClr val="tx1"/>
                </a:solidFill>
                <a:effectLst/>
                <a:latin typeface="+mn-lt"/>
                <a:ea typeface="+mn-ea"/>
                <a:cs typeface="+mn-cs"/>
              </a:rPr>
              <a:t>6</a:t>
            </a:r>
            <a:r>
              <a:rPr lang="it-CH" sz="1200" b="0" i="0" u="none" strike="noStrike" kern="1200" dirty="0">
                <a:solidFill>
                  <a:schemeClr val="tx1"/>
                </a:solidFill>
                <a:effectLst/>
                <a:latin typeface="+mn-lt"/>
                <a:ea typeface="+mn-ea"/>
                <a:cs typeface="+mn-cs"/>
              </a:rPr>
              <a:t>(4), 353-369.</a:t>
            </a:r>
          </a:p>
          <a:p>
            <a:endParaRPr lang="it-CH" sz="1200" b="0" i="0" u="none" strike="noStrike" kern="1200" dirty="0">
              <a:solidFill>
                <a:schemeClr val="tx1"/>
              </a:solidFill>
              <a:effectLst/>
              <a:latin typeface="+mn-lt"/>
              <a:ea typeface="+mn-ea"/>
              <a:cs typeface="+mn-cs"/>
            </a:endParaRPr>
          </a:p>
          <a:p>
            <a:r>
              <a:rPr lang="it-CH" sz="1200" b="0" i="0" u="none" strike="noStrike" kern="1200" dirty="0">
                <a:solidFill>
                  <a:schemeClr val="tx1"/>
                </a:solidFill>
                <a:effectLst/>
                <a:latin typeface="+mn-lt"/>
                <a:ea typeface="+mn-ea"/>
                <a:cs typeface="+mn-cs"/>
              </a:rPr>
              <a:t>Chavalarias, D., Bouchaud, P., Chomel, V., &amp; Panahi, M. (2023). Les nouveaux fronts du dénialisme et du climato-scepticisme.</a:t>
            </a:r>
          </a:p>
          <a:p>
            <a:endParaRPr lang="it-CH" dirty="0"/>
          </a:p>
        </p:txBody>
      </p:sp>
      <p:sp>
        <p:nvSpPr>
          <p:cNvPr id="4" name="Segnaposto piè di pagina 3"/>
          <p:cNvSpPr>
            <a:spLocks noGrp="1"/>
          </p:cNvSpPr>
          <p:nvPr>
            <p:ph type="ftr" sz="quarter" idx="4"/>
          </p:nvPr>
        </p:nvSpPr>
        <p:spPr/>
        <p:txBody>
          <a:bodyPr/>
          <a:lstStyle/>
          <a:p>
            <a:r>
              <a:rPr lang="de-CH"/>
              <a:t>https://lingedu.ch</a:t>
            </a:r>
          </a:p>
          <a:p>
            <a:r>
              <a:rPr lang="de-CH"/>
              <a:t>
</a:t>
            </a:r>
          </a:p>
        </p:txBody>
      </p:sp>
      <p:sp>
        <p:nvSpPr>
          <p:cNvPr id="5" name="Segnaposto numero diapositiva 4"/>
          <p:cNvSpPr>
            <a:spLocks noGrp="1"/>
          </p:cNvSpPr>
          <p:nvPr>
            <p:ph type="sldNum" sz="quarter" idx="5"/>
          </p:nvPr>
        </p:nvSpPr>
        <p:spPr/>
        <p:txBody>
          <a:bodyPr/>
          <a:lstStyle/>
          <a:p>
            <a:fld id="{9357C764-B667-184A-9619-EB05C0A4342D}" type="slidenum">
              <a:rPr lang="de-CH" smtClean="0"/>
              <a:t>5</a:t>
            </a:fld>
            <a:endParaRPr lang="de-CH"/>
          </a:p>
        </p:txBody>
      </p:sp>
    </p:spTree>
    <p:extLst>
      <p:ext uri="{BB962C8B-B14F-4D97-AF65-F5344CB8AC3E}">
        <p14:creationId xmlns:p14="http://schemas.microsoft.com/office/powerpoint/2010/main" val="2035680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CH" sz="1200" b="0" i="0" u="none" strike="noStrike" kern="1200" dirty="0">
                <a:solidFill>
                  <a:schemeClr val="tx1"/>
                </a:solidFill>
                <a:effectLst/>
                <a:latin typeface="+mn-lt"/>
                <a:ea typeface="+mn-ea"/>
                <a:cs typeface="+mn-cs"/>
              </a:rPr>
              <a:t>Le modèle </a:t>
            </a:r>
            <a:r>
              <a:rPr lang="it-CH" sz="1200" b="1" i="0" u="none" strike="noStrike" kern="1200" dirty="0">
                <a:solidFill>
                  <a:schemeClr val="tx1"/>
                </a:solidFill>
                <a:effectLst/>
                <a:latin typeface="+mn-lt"/>
                <a:ea typeface="+mn-ea"/>
                <a:cs typeface="+mn-cs"/>
              </a:rPr>
              <a:t>FLICC</a:t>
            </a:r>
            <a:r>
              <a:rPr lang="it-CH" sz="1200" b="0" i="0" u="none" strike="noStrike" kern="1200" dirty="0">
                <a:solidFill>
                  <a:schemeClr val="tx1"/>
                </a:solidFill>
                <a:effectLst/>
                <a:latin typeface="+mn-lt"/>
                <a:ea typeface="+mn-ea"/>
                <a:cs typeface="+mn-cs"/>
              </a:rPr>
              <a:t>, développé par John Cook, regroupe cinq techniques typiques utilisées dans les discours de désinformation climatique. Ces techniques permettent de comprendre comment certains messages cherchent à créer le doute autour du changement climatique:</a:t>
            </a:r>
          </a:p>
          <a:p>
            <a:r>
              <a:rPr lang="it-CH" sz="1200" b="1" i="0" u="none" strike="noStrike" kern="1200" dirty="0">
                <a:solidFill>
                  <a:schemeClr val="tx1"/>
                </a:solidFill>
                <a:effectLst/>
                <a:latin typeface="+mn-lt"/>
                <a:ea typeface="+mn-ea"/>
                <a:cs typeface="+mn-cs"/>
              </a:rPr>
              <a:t>F – Fake experts (faux experts)</a:t>
            </a:r>
            <a:r>
              <a:rPr lang="it-CH" sz="1200" b="0" i="0" u="none" strike="noStrike" kern="1200" dirty="0">
                <a:solidFill>
                  <a:schemeClr val="tx1"/>
                </a:solidFill>
                <a:effectLst/>
                <a:latin typeface="+mn-lt"/>
                <a:ea typeface="+mn-ea"/>
                <a:cs typeface="+mn-cs"/>
              </a:rPr>
              <a:t> : mettre en avant des personnes qui n’ont pas de compétence reconnue dans le domaine climatique, mais qui expriment des opinions contraires au consensus scientifique.</a:t>
            </a:r>
          </a:p>
          <a:p>
            <a:r>
              <a:rPr lang="it-CH" sz="1200" b="1" i="0" u="none" strike="noStrike" kern="1200" dirty="0">
                <a:solidFill>
                  <a:schemeClr val="tx1"/>
                </a:solidFill>
                <a:effectLst/>
                <a:latin typeface="+mn-lt"/>
                <a:ea typeface="+mn-ea"/>
                <a:cs typeface="+mn-cs"/>
              </a:rPr>
              <a:t>L – Logical fallacies (erreurs logiques)</a:t>
            </a:r>
            <a:r>
              <a:rPr lang="it-CH" sz="1200" b="0" i="0" u="none" strike="noStrike" kern="1200" dirty="0">
                <a:solidFill>
                  <a:schemeClr val="tx1"/>
                </a:solidFill>
                <a:effectLst/>
                <a:latin typeface="+mn-lt"/>
                <a:ea typeface="+mn-ea"/>
                <a:cs typeface="+mn-cs"/>
              </a:rPr>
              <a:t> : arguments trompeurs, comme les fausses analogies, ou les attaques personnelles</a:t>
            </a:r>
          </a:p>
          <a:p>
            <a:r>
              <a:rPr lang="it-CH" sz="1200" b="1" i="0" u="none" strike="noStrike" kern="1200" dirty="0">
                <a:solidFill>
                  <a:schemeClr val="tx1"/>
                </a:solidFill>
                <a:effectLst/>
                <a:latin typeface="+mn-lt"/>
                <a:ea typeface="+mn-ea"/>
                <a:cs typeface="+mn-cs"/>
              </a:rPr>
              <a:t>I – Impossible expectations (attentes irréalistes)</a:t>
            </a:r>
            <a:r>
              <a:rPr lang="it-CH" sz="1200" b="0" i="0" u="none" strike="noStrike" kern="1200" dirty="0">
                <a:solidFill>
                  <a:schemeClr val="tx1"/>
                </a:solidFill>
                <a:effectLst/>
                <a:latin typeface="+mn-lt"/>
                <a:ea typeface="+mn-ea"/>
                <a:cs typeface="+mn-cs"/>
              </a:rPr>
              <a:t> : exiger de la science une certitude ou une perfection qu’elle ne peut pas fournir (ex. : “on ne peut pas agir tant qu’on n’est pas sûrs à 100 %”).</a:t>
            </a:r>
          </a:p>
          <a:p>
            <a:r>
              <a:rPr lang="it-CH" sz="1200" b="1" i="0" u="none" strike="noStrike" kern="1200" dirty="0">
                <a:solidFill>
                  <a:schemeClr val="tx1"/>
                </a:solidFill>
                <a:effectLst/>
                <a:latin typeface="+mn-lt"/>
                <a:ea typeface="+mn-ea"/>
                <a:cs typeface="+mn-cs"/>
              </a:rPr>
              <a:t>C – Cherry-picking</a:t>
            </a:r>
            <a:r>
              <a:rPr lang="it-CH" sz="1200" b="0" i="0" u="none" strike="noStrike" kern="1200" dirty="0">
                <a:solidFill>
                  <a:schemeClr val="tx1"/>
                </a:solidFill>
                <a:effectLst/>
                <a:latin typeface="+mn-lt"/>
                <a:ea typeface="+mn-ea"/>
                <a:cs typeface="+mn-cs"/>
              </a:rPr>
              <a:t> : sélectionner uniquement des données qui confirment une idée, en ignorant le reste des preuves disponibles.</a:t>
            </a:r>
          </a:p>
          <a:p>
            <a:r>
              <a:rPr lang="it-CH" sz="1200" b="1" i="0" u="none" strike="noStrike" kern="1200" dirty="0">
                <a:solidFill>
                  <a:schemeClr val="tx1"/>
                </a:solidFill>
                <a:effectLst/>
                <a:latin typeface="+mn-lt"/>
                <a:ea typeface="+mn-ea"/>
                <a:cs typeface="+mn-cs"/>
              </a:rPr>
              <a:t>C – Conspiracy theories (théories du complot)</a:t>
            </a:r>
            <a:r>
              <a:rPr lang="it-CH" sz="1200" b="0" i="0" u="none" strike="noStrike" kern="1200" dirty="0">
                <a:solidFill>
                  <a:schemeClr val="tx1"/>
                </a:solidFill>
                <a:effectLst/>
                <a:latin typeface="+mn-lt"/>
                <a:ea typeface="+mn-ea"/>
                <a:cs typeface="+mn-cs"/>
              </a:rPr>
              <a:t> : accuser les scientifiques ou institutions de manipuler les données ou de cacher la vérité.</a:t>
            </a:r>
          </a:p>
          <a:p>
            <a:endParaRPr lang="it-CH" sz="1200" b="0" i="0" u="none" strike="noStrike" kern="1200" dirty="0">
              <a:solidFill>
                <a:schemeClr val="tx1"/>
              </a:solidFill>
              <a:effectLst/>
              <a:latin typeface="+mn-lt"/>
              <a:ea typeface="+mn-ea"/>
              <a:cs typeface="+mn-cs"/>
            </a:endParaRPr>
          </a:p>
          <a:p>
            <a:r>
              <a:rPr lang="it-CH" sz="1200" b="0" i="0" u="none" strike="noStrike" kern="1200" dirty="0">
                <a:solidFill>
                  <a:schemeClr val="tx1"/>
                </a:solidFill>
                <a:effectLst/>
                <a:latin typeface="+mn-lt"/>
                <a:ea typeface="+mn-ea"/>
                <a:cs typeface="+mn-cs"/>
              </a:rPr>
              <a:t>Erreur logique = c’est un raisonnement trompeur ou pas valide qui semble logique à première vue, mais qui ne tient pas si on l’analyse bien.</a:t>
            </a:r>
            <a:br>
              <a:rPr lang="it-CH" b="0" dirty="0"/>
            </a:br>
            <a:r>
              <a:rPr lang="it-CH" sz="1200" b="0" i="0" u="none" strike="noStrike" kern="1200" dirty="0">
                <a:solidFill>
                  <a:schemeClr val="tx1"/>
                </a:solidFill>
                <a:effectLst/>
                <a:latin typeface="+mn-lt"/>
                <a:ea typeface="+mn-ea"/>
                <a:cs typeface="+mn-cs"/>
              </a:rPr>
              <a:t>Ces erreurs sont souvent utilisées pour manipuler, convaincre sans preuves, ou créer de la confusion. </a:t>
            </a:r>
          </a:p>
          <a:p>
            <a:endParaRPr lang="it-CH" sz="1200" b="0" i="0" u="none" strike="noStrike" kern="1200" dirty="0">
              <a:solidFill>
                <a:schemeClr val="tx1"/>
              </a:solidFill>
              <a:effectLst/>
              <a:latin typeface="+mn-lt"/>
              <a:ea typeface="+mn-ea"/>
              <a:cs typeface="+mn-cs"/>
            </a:endParaRPr>
          </a:p>
          <a:p>
            <a:endParaRPr lang="it-CH" sz="1200" b="0" i="0" u="none" strike="noStrike" kern="1200" dirty="0">
              <a:solidFill>
                <a:schemeClr val="tx1"/>
              </a:solidFill>
              <a:effectLst/>
              <a:latin typeface="+mn-lt"/>
              <a:ea typeface="+mn-ea"/>
              <a:cs typeface="+mn-cs"/>
            </a:endParaRPr>
          </a:p>
          <a:p>
            <a:endParaRPr lang="it-CH" dirty="0"/>
          </a:p>
        </p:txBody>
      </p:sp>
      <p:sp>
        <p:nvSpPr>
          <p:cNvPr id="4" name="Segnaposto piè di pagina 3"/>
          <p:cNvSpPr>
            <a:spLocks noGrp="1"/>
          </p:cNvSpPr>
          <p:nvPr>
            <p:ph type="ftr" sz="quarter" idx="4"/>
          </p:nvPr>
        </p:nvSpPr>
        <p:spPr/>
        <p:txBody>
          <a:bodyPr/>
          <a:lstStyle/>
          <a:p>
            <a:r>
              <a:rPr lang="de-CH"/>
              <a:t>https://lingedu.ch</a:t>
            </a:r>
          </a:p>
          <a:p>
            <a:r>
              <a:rPr lang="de-CH"/>
              <a:t>
</a:t>
            </a:r>
          </a:p>
        </p:txBody>
      </p:sp>
      <p:sp>
        <p:nvSpPr>
          <p:cNvPr id="5" name="Segnaposto numero diapositiva 4"/>
          <p:cNvSpPr>
            <a:spLocks noGrp="1"/>
          </p:cNvSpPr>
          <p:nvPr>
            <p:ph type="sldNum" sz="quarter" idx="5"/>
          </p:nvPr>
        </p:nvSpPr>
        <p:spPr/>
        <p:txBody>
          <a:bodyPr/>
          <a:lstStyle/>
          <a:p>
            <a:fld id="{9357C764-B667-184A-9619-EB05C0A4342D}" type="slidenum">
              <a:rPr lang="de-CH" smtClean="0"/>
              <a:t>6</a:t>
            </a:fld>
            <a:endParaRPr lang="de-CH"/>
          </a:p>
        </p:txBody>
      </p:sp>
    </p:spTree>
    <p:extLst>
      <p:ext uri="{BB962C8B-B14F-4D97-AF65-F5344CB8AC3E}">
        <p14:creationId xmlns:p14="http://schemas.microsoft.com/office/powerpoint/2010/main" val="53824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CH" sz="1200" b="0" i="0" u="none" strike="noStrike" kern="1200" dirty="0">
                <a:solidFill>
                  <a:schemeClr val="tx1"/>
                </a:solidFill>
                <a:effectLst/>
                <a:latin typeface="+mn-lt"/>
                <a:ea typeface="+mn-ea"/>
                <a:cs typeface="+mn-cs"/>
              </a:rPr>
              <a:t>Ramos, R., Vaz, P., &amp; Rodrigues, M. J. (2025). Climate Denialism on social media: qualitative analysis of comments on Portuguese newspaper Facebook pages. </a:t>
            </a:r>
            <a:r>
              <a:rPr lang="it-CH" sz="1200" b="0" i="1" u="none" strike="noStrike" kern="1200" dirty="0">
                <a:solidFill>
                  <a:schemeClr val="tx1"/>
                </a:solidFill>
                <a:effectLst/>
                <a:latin typeface="+mn-lt"/>
                <a:ea typeface="+mn-ea"/>
                <a:cs typeface="+mn-cs"/>
              </a:rPr>
              <a:t>Psychology International</a:t>
            </a:r>
            <a:r>
              <a:rPr lang="it-CH" sz="1200" b="0" i="0" u="none" strike="noStrike" kern="1200" dirty="0">
                <a:solidFill>
                  <a:schemeClr val="tx1"/>
                </a:solidFill>
                <a:effectLst/>
                <a:latin typeface="+mn-lt"/>
                <a:ea typeface="+mn-ea"/>
                <a:cs typeface="+mn-cs"/>
              </a:rPr>
              <a:t>, </a:t>
            </a:r>
            <a:r>
              <a:rPr lang="it-CH" sz="1200" b="0" i="1" u="none" strike="noStrike" kern="1200" dirty="0">
                <a:solidFill>
                  <a:schemeClr val="tx1"/>
                </a:solidFill>
                <a:effectLst/>
                <a:latin typeface="+mn-lt"/>
                <a:ea typeface="+mn-ea"/>
                <a:cs typeface="+mn-cs"/>
              </a:rPr>
              <a:t>7</a:t>
            </a:r>
            <a:r>
              <a:rPr lang="it-CH" sz="1200" b="0" i="0" u="none" strike="noStrike" kern="1200" dirty="0">
                <a:solidFill>
                  <a:schemeClr val="tx1"/>
                </a:solidFill>
                <a:effectLst/>
                <a:latin typeface="+mn-lt"/>
                <a:ea typeface="+mn-ea"/>
                <a:cs typeface="+mn-cs"/>
              </a:rPr>
              <a:t>(1), 6.</a:t>
            </a:r>
          </a:p>
          <a:p>
            <a:endParaRPr lang="it-CH" sz="1200" b="0" i="0" u="none" strike="noStrike" kern="1200" dirty="0">
              <a:solidFill>
                <a:schemeClr val="tx1"/>
              </a:solidFill>
              <a:effectLst/>
              <a:latin typeface="+mn-lt"/>
              <a:ea typeface="+mn-ea"/>
              <a:cs typeface="+mn-cs"/>
            </a:endParaRPr>
          </a:p>
          <a:p>
            <a:pPr marL="228600" indent="-228600">
              <a:buAutoNum type="arabicPeriod"/>
            </a:pPr>
            <a:r>
              <a:rPr lang="it-CH" sz="1200" b="0" i="0" u="none" strike="noStrike" kern="1200" dirty="0">
                <a:solidFill>
                  <a:schemeClr val="tx1"/>
                </a:solidFill>
                <a:effectLst/>
                <a:latin typeface="+mn-lt"/>
                <a:ea typeface="+mn-ea"/>
                <a:cs typeface="+mn-cs"/>
              </a:rPr>
              <a:t>Faux experts</a:t>
            </a:r>
          </a:p>
          <a:p>
            <a:pPr marL="228600" indent="-228600">
              <a:buAutoNum type="arabicPeriod"/>
            </a:pPr>
            <a:r>
              <a:rPr lang="it-CH" sz="1200" b="0" i="0" u="none" strike="noStrike" kern="1200" dirty="0">
                <a:solidFill>
                  <a:schemeClr val="tx1"/>
                </a:solidFill>
                <a:effectLst/>
                <a:latin typeface="+mn-lt"/>
                <a:ea typeface="+mn-ea"/>
                <a:cs typeface="+mn-cs"/>
              </a:rPr>
              <a:t>Cherry picking</a:t>
            </a:r>
          </a:p>
          <a:p>
            <a:pPr marL="228600" indent="-228600">
              <a:buAutoNum type="arabicPeriod"/>
            </a:pPr>
            <a:r>
              <a:rPr lang="it-CH" sz="1200" b="0" i="0" u="none" strike="noStrike" kern="1200" dirty="0">
                <a:solidFill>
                  <a:schemeClr val="tx1"/>
                </a:solidFill>
                <a:effectLst/>
                <a:latin typeface="+mn-lt"/>
                <a:ea typeface="+mn-ea"/>
                <a:cs typeface="+mn-cs"/>
              </a:rPr>
              <a:t>False équivalence / théories du complot</a:t>
            </a:r>
            <a:endParaRPr lang="it-CH" dirty="0"/>
          </a:p>
        </p:txBody>
      </p:sp>
      <p:sp>
        <p:nvSpPr>
          <p:cNvPr id="4" name="Segnaposto piè di pagina 3"/>
          <p:cNvSpPr>
            <a:spLocks noGrp="1"/>
          </p:cNvSpPr>
          <p:nvPr>
            <p:ph type="ftr" sz="quarter" idx="4"/>
          </p:nvPr>
        </p:nvSpPr>
        <p:spPr/>
        <p:txBody>
          <a:bodyPr/>
          <a:lstStyle/>
          <a:p>
            <a:r>
              <a:rPr lang="de-CH"/>
              <a:t>https://lingedu.ch</a:t>
            </a:r>
          </a:p>
          <a:p>
            <a:r>
              <a:rPr lang="de-CH"/>
              <a:t>
</a:t>
            </a:r>
          </a:p>
        </p:txBody>
      </p:sp>
      <p:sp>
        <p:nvSpPr>
          <p:cNvPr id="5" name="Segnaposto numero diapositiva 4"/>
          <p:cNvSpPr>
            <a:spLocks noGrp="1"/>
          </p:cNvSpPr>
          <p:nvPr>
            <p:ph type="sldNum" sz="quarter" idx="5"/>
          </p:nvPr>
        </p:nvSpPr>
        <p:spPr/>
        <p:txBody>
          <a:bodyPr/>
          <a:lstStyle/>
          <a:p>
            <a:fld id="{9357C764-B667-184A-9619-EB05C0A4342D}" type="slidenum">
              <a:rPr lang="de-CH" smtClean="0"/>
              <a:t>7</a:t>
            </a:fld>
            <a:endParaRPr lang="de-CH"/>
          </a:p>
        </p:txBody>
      </p:sp>
    </p:spTree>
    <p:extLst>
      <p:ext uri="{BB962C8B-B14F-4D97-AF65-F5344CB8AC3E}">
        <p14:creationId xmlns:p14="http://schemas.microsoft.com/office/powerpoint/2010/main" val="2875964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CH" sz="1200" b="0" i="0" u="none" strike="noStrike" kern="1200" dirty="0">
                <a:solidFill>
                  <a:schemeClr val="tx1"/>
                </a:solidFill>
                <a:effectLst/>
                <a:latin typeface="+mn-lt"/>
                <a:ea typeface="+mn-ea"/>
                <a:cs typeface="+mn-cs"/>
              </a:rPr>
              <a:t>U.S. Department of Energy. (2025). </a:t>
            </a:r>
            <a:r>
              <a:rPr lang="it-CH" sz="1200" b="0" i="1" u="none" strike="noStrike" kern="1200" dirty="0">
                <a:solidFill>
                  <a:schemeClr val="tx1"/>
                </a:solidFill>
                <a:effectLst/>
                <a:latin typeface="+mn-lt"/>
                <a:ea typeface="+mn-ea"/>
                <a:cs typeface="+mn-cs"/>
              </a:rPr>
              <a:t>Critical review of impacts of greenhouse gas emissions on the U.S. climate</a:t>
            </a:r>
            <a:r>
              <a:rPr lang="it-CH" sz="1200" b="0" i="0" u="none" strike="noStrike" kern="1200" dirty="0">
                <a:solidFill>
                  <a:schemeClr val="tx1"/>
                </a:solidFill>
                <a:effectLst/>
                <a:latin typeface="+mn-lt"/>
                <a:ea typeface="+mn-ea"/>
                <a:cs typeface="+mn-cs"/>
              </a:rPr>
              <a:t>. U.S. Department of Energy. </a:t>
            </a:r>
            <a:r>
              <a:rPr lang="it-CH" b="0" i="0" dirty="0">
                <a:effectLst/>
                <a:hlinkClick r:id="rId3"/>
              </a:rPr>
              <a:t>https://www.energy.gov/sites/default/files/2025-07/DOE_Critical_Review_of_Impacts_of_GHG_Emissions_on_the_US_Climate_July_2025.pdf</a:t>
            </a:r>
            <a:endParaRPr lang="it-CH" dirty="0"/>
          </a:p>
        </p:txBody>
      </p:sp>
      <p:sp>
        <p:nvSpPr>
          <p:cNvPr id="4" name="Segnaposto piè di pagina 3"/>
          <p:cNvSpPr>
            <a:spLocks noGrp="1"/>
          </p:cNvSpPr>
          <p:nvPr>
            <p:ph type="ftr" sz="quarter" idx="4"/>
          </p:nvPr>
        </p:nvSpPr>
        <p:spPr/>
        <p:txBody>
          <a:bodyPr/>
          <a:lstStyle/>
          <a:p>
            <a:r>
              <a:rPr lang="de-CH"/>
              <a:t>https://lingedu.ch</a:t>
            </a:r>
          </a:p>
          <a:p>
            <a:r>
              <a:rPr lang="de-CH"/>
              <a:t>
</a:t>
            </a:r>
          </a:p>
        </p:txBody>
      </p:sp>
      <p:sp>
        <p:nvSpPr>
          <p:cNvPr id="5" name="Segnaposto numero diapositiva 4"/>
          <p:cNvSpPr>
            <a:spLocks noGrp="1"/>
          </p:cNvSpPr>
          <p:nvPr>
            <p:ph type="sldNum" sz="quarter" idx="5"/>
          </p:nvPr>
        </p:nvSpPr>
        <p:spPr/>
        <p:txBody>
          <a:bodyPr/>
          <a:lstStyle/>
          <a:p>
            <a:fld id="{9357C764-B667-184A-9619-EB05C0A4342D}" type="slidenum">
              <a:rPr lang="de-CH" smtClean="0"/>
              <a:t>8</a:t>
            </a:fld>
            <a:endParaRPr lang="de-CH"/>
          </a:p>
        </p:txBody>
      </p:sp>
    </p:spTree>
    <p:extLst>
      <p:ext uri="{BB962C8B-B14F-4D97-AF65-F5344CB8AC3E}">
        <p14:creationId xmlns:p14="http://schemas.microsoft.com/office/powerpoint/2010/main" val="1254743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CH" dirty="0"/>
          </a:p>
        </p:txBody>
      </p:sp>
      <p:sp>
        <p:nvSpPr>
          <p:cNvPr id="4" name="Segnaposto piè di pagina 3"/>
          <p:cNvSpPr>
            <a:spLocks noGrp="1"/>
          </p:cNvSpPr>
          <p:nvPr>
            <p:ph type="ftr" sz="quarter" idx="4"/>
          </p:nvPr>
        </p:nvSpPr>
        <p:spPr/>
        <p:txBody>
          <a:bodyPr/>
          <a:lstStyle/>
          <a:p>
            <a:r>
              <a:rPr lang="de-CH"/>
              <a:t>https://lingedu.ch</a:t>
            </a:r>
          </a:p>
          <a:p>
            <a:r>
              <a:rPr lang="de-CH"/>
              <a:t>
</a:t>
            </a:r>
          </a:p>
        </p:txBody>
      </p:sp>
      <p:sp>
        <p:nvSpPr>
          <p:cNvPr id="5" name="Segnaposto numero diapositiva 4"/>
          <p:cNvSpPr>
            <a:spLocks noGrp="1"/>
          </p:cNvSpPr>
          <p:nvPr>
            <p:ph type="sldNum" sz="quarter" idx="5"/>
          </p:nvPr>
        </p:nvSpPr>
        <p:spPr/>
        <p:txBody>
          <a:bodyPr/>
          <a:lstStyle/>
          <a:p>
            <a:fld id="{9357C764-B667-184A-9619-EB05C0A4342D}" type="slidenum">
              <a:rPr lang="de-CH" smtClean="0"/>
              <a:t>13</a:t>
            </a:fld>
            <a:endParaRPr lang="de-CH"/>
          </a:p>
        </p:txBody>
      </p:sp>
    </p:spTree>
    <p:extLst>
      <p:ext uri="{BB962C8B-B14F-4D97-AF65-F5344CB8AC3E}">
        <p14:creationId xmlns:p14="http://schemas.microsoft.com/office/powerpoint/2010/main" val="2658583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7300BB-E0E1-538B-37C5-1536BD40543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de-CH" dirty="0"/>
          </a:p>
        </p:txBody>
      </p:sp>
      <p:sp>
        <p:nvSpPr>
          <p:cNvPr id="3" name="Untertitel 2">
            <a:extLst>
              <a:ext uri="{FF2B5EF4-FFF2-40B4-BE49-F238E27FC236}">
                <a16:creationId xmlns:a16="http://schemas.microsoft.com/office/drawing/2014/main" id="{C217C99A-53F2-7F90-65A6-FDF0B0FBD35D}"/>
              </a:ext>
            </a:extLst>
          </p:cNvPr>
          <p:cNvSpPr>
            <a:spLocks noGrp="1"/>
          </p:cNvSpPr>
          <p:nvPr>
            <p:ph type="subTitle" idx="1"/>
          </p:nvPr>
        </p:nvSpPr>
        <p:spPr>
          <a:xfrm>
            <a:off x="1524000" y="3602038"/>
            <a:ext cx="9144000" cy="1655762"/>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de-CH" dirty="0"/>
          </a:p>
        </p:txBody>
      </p:sp>
      <p:sp>
        <p:nvSpPr>
          <p:cNvPr id="4" name="Datumsplatzhalter 3">
            <a:extLst>
              <a:ext uri="{FF2B5EF4-FFF2-40B4-BE49-F238E27FC236}">
                <a16:creationId xmlns:a16="http://schemas.microsoft.com/office/drawing/2014/main" id="{5826527A-A8A8-625A-6CD4-461CA88CE830}"/>
              </a:ext>
            </a:extLst>
          </p:cNvPr>
          <p:cNvSpPr>
            <a:spLocks noGrp="1"/>
          </p:cNvSpPr>
          <p:nvPr>
            <p:ph type="dt" sz="half" idx="10"/>
          </p:nvPr>
        </p:nvSpPr>
        <p:spPr>
          <a:xfrm>
            <a:off x="1689653" y="6340165"/>
            <a:ext cx="851452" cy="365125"/>
          </a:xfrm>
        </p:spPr>
        <p:txBody>
          <a:bodyPr/>
          <a:lstStyle/>
          <a:p>
            <a:endParaRPr lang="de-CH" dirty="0"/>
          </a:p>
        </p:txBody>
      </p:sp>
      <p:sp>
        <p:nvSpPr>
          <p:cNvPr id="5" name="Fußzeilenplatzhalter 4">
            <a:extLst>
              <a:ext uri="{FF2B5EF4-FFF2-40B4-BE49-F238E27FC236}">
                <a16:creationId xmlns:a16="http://schemas.microsoft.com/office/drawing/2014/main" id="{92453884-9043-995A-FE31-3E21E2A3C00F}"/>
              </a:ext>
            </a:extLst>
          </p:cNvPr>
          <p:cNvSpPr>
            <a:spLocks noGrp="1"/>
          </p:cNvSpPr>
          <p:nvPr>
            <p:ph type="ftr" sz="quarter" idx="11"/>
          </p:nvPr>
        </p:nvSpPr>
        <p:spPr>
          <a:xfrm>
            <a:off x="838201" y="6334919"/>
            <a:ext cx="851452" cy="365125"/>
          </a:xfrm>
        </p:spPr>
        <p:txBody>
          <a:bodyPr/>
          <a:lstStyle/>
          <a:p>
            <a:r>
              <a:rPr lang="de-CH" dirty="0" err="1"/>
              <a:t>lingedu.ch</a:t>
            </a:r>
            <a:endParaRPr lang="de-CH" dirty="0"/>
          </a:p>
        </p:txBody>
      </p:sp>
      <p:sp>
        <p:nvSpPr>
          <p:cNvPr id="6" name="Foliennummernplatzhalter 5">
            <a:extLst>
              <a:ext uri="{FF2B5EF4-FFF2-40B4-BE49-F238E27FC236}">
                <a16:creationId xmlns:a16="http://schemas.microsoft.com/office/drawing/2014/main" id="{245180B6-64F2-38DC-2D36-FA46CBC41CC6}"/>
              </a:ext>
            </a:extLst>
          </p:cNvPr>
          <p:cNvSpPr>
            <a:spLocks noGrp="1"/>
          </p:cNvSpPr>
          <p:nvPr>
            <p:ph type="sldNum" sz="quarter" idx="12"/>
          </p:nvPr>
        </p:nvSpPr>
        <p:spPr>
          <a:xfrm>
            <a:off x="10863470" y="6356350"/>
            <a:ext cx="490330" cy="365125"/>
          </a:xfrm>
        </p:spPr>
        <p:txBody>
          <a:bodyPr/>
          <a:lstStyle>
            <a:lvl1pPr>
              <a:defRPr/>
            </a:lvl1pPr>
          </a:lstStyle>
          <a:p>
            <a:fld id="{593FFB07-E2C6-294C-8384-20605F47E656}" type="slidenum">
              <a:rPr lang="de-CH" smtClean="0"/>
              <a:pPr/>
              <a:t>‹N›</a:t>
            </a:fld>
            <a:endParaRPr lang="de-CH" dirty="0"/>
          </a:p>
        </p:txBody>
      </p:sp>
    </p:spTree>
    <p:extLst>
      <p:ext uri="{BB962C8B-B14F-4D97-AF65-F5344CB8AC3E}">
        <p14:creationId xmlns:p14="http://schemas.microsoft.com/office/powerpoint/2010/main" val="333084833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F25510-592E-E0DA-D8E5-8E78808D61F7}"/>
              </a:ext>
            </a:extLst>
          </p:cNvPr>
          <p:cNvSpPr>
            <a:spLocks noGrp="1"/>
          </p:cNvSpPr>
          <p:nvPr>
            <p:ph type="title"/>
          </p:nvPr>
        </p:nvSpPr>
        <p:spPr/>
        <p:txBody>
          <a:bodyPr/>
          <a:lstStyle/>
          <a:p>
            <a:r>
              <a:rPr lang="it-IT"/>
              <a:t>Fare clic per modificare lo stile del titolo dello schema</a:t>
            </a:r>
            <a:endParaRPr lang="de-CH" dirty="0"/>
          </a:p>
        </p:txBody>
      </p:sp>
      <p:sp>
        <p:nvSpPr>
          <p:cNvPr id="3" name="Vertikaler Textplatzhalter 2">
            <a:extLst>
              <a:ext uri="{FF2B5EF4-FFF2-40B4-BE49-F238E27FC236}">
                <a16:creationId xmlns:a16="http://schemas.microsoft.com/office/drawing/2014/main" id="{5DC60BE3-3E68-E456-2C44-027F03965F42}"/>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de-CH" dirty="0"/>
          </a:p>
        </p:txBody>
      </p:sp>
      <p:sp>
        <p:nvSpPr>
          <p:cNvPr id="4" name="Datumsplatzhalter 3">
            <a:extLst>
              <a:ext uri="{FF2B5EF4-FFF2-40B4-BE49-F238E27FC236}">
                <a16:creationId xmlns:a16="http://schemas.microsoft.com/office/drawing/2014/main" id="{03FA1CBA-3E30-C6FD-7959-8E2FD6AA8966}"/>
              </a:ext>
            </a:extLst>
          </p:cNvPr>
          <p:cNvSpPr>
            <a:spLocks noGrp="1"/>
          </p:cNvSpPr>
          <p:nvPr>
            <p:ph type="dt" sz="half" idx="10"/>
          </p:nvPr>
        </p:nvSpPr>
        <p:spPr/>
        <p:txBody>
          <a:bodyPr/>
          <a:lstStyle/>
          <a:p>
            <a:endParaRPr lang="de-CH"/>
          </a:p>
        </p:txBody>
      </p:sp>
      <p:sp>
        <p:nvSpPr>
          <p:cNvPr id="5" name="Fußzeilenplatzhalter 4">
            <a:extLst>
              <a:ext uri="{FF2B5EF4-FFF2-40B4-BE49-F238E27FC236}">
                <a16:creationId xmlns:a16="http://schemas.microsoft.com/office/drawing/2014/main" id="{383C7F0B-E093-3E2A-8FC6-5B0E5D9808CB}"/>
              </a:ext>
            </a:extLst>
          </p:cNvPr>
          <p:cNvSpPr>
            <a:spLocks noGrp="1"/>
          </p:cNvSpPr>
          <p:nvPr>
            <p:ph type="ftr" sz="quarter" idx="11"/>
          </p:nvPr>
        </p:nvSpPr>
        <p:spPr/>
        <p:txBody>
          <a:bodyPr/>
          <a:lstStyle/>
          <a:p>
            <a:r>
              <a:rPr lang="de-CH" dirty="0" err="1"/>
              <a:t>lingedu.ch</a:t>
            </a:r>
            <a:endParaRPr lang="de-CH" dirty="0"/>
          </a:p>
        </p:txBody>
      </p:sp>
      <p:sp>
        <p:nvSpPr>
          <p:cNvPr id="6" name="Foliennummernplatzhalter 5">
            <a:extLst>
              <a:ext uri="{FF2B5EF4-FFF2-40B4-BE49-F238E27FC236}">
                <a16:creationId xmlns:a16="http://schemas.microsoft.com/office/drawing/2014/main" id="{EEBD1238-1A01-7609-8182-642521E3F65F}"/>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213526929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B5CBCF4-C9BE-8E30-A606-1C74CA555EDE}"/>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de-CH"/>
          </a:p>
        </p:txBody>
      </p:sp>
      <p:sp>
        <p:nvSpPr>
          <p:cNvPr id="3" name="Vertikaler Textplatzhalter 2">
            <a:extLst>
              <a:ext uri="{FF2B5EF4-FFF2-40B4-BE49-F238E27FC236}">
                <a16:creationId xmlns:a16="http://schemas.microsoft.com/office/drawing/2014/main" id="{8F110597-4AD8-0C2D-E6FB-DA1D627523BD}"/>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de-CH"/>
          </a:p>
        </p:txBody>
      </p:sp>
      <p:sp>
        <p:nvSpPr>
          <p:cNvPr id="4" name="Datumsplatzhalter 3">
            <a:extLst>
              <a:ext uri="{FF2B5EF4-FFF2-40B4-BE49-F238E27FC236}">
                <a16:creationId xmlns:a16="http://schemas.microsoft.com/office/drawing/2014/main" id="{952C5E62-462F-FB23-5093-56E636E326E4}"/>
              </a:ext>
            </a:extLst>
          </p:cNvPr>
          <p:cNvSpPr>
            <a:spLocks noGrp="1"/>
          </p:cNvSpPr>
          <p:nvPr>
            <p:ph type="dt" sz="half" idx="10"/>
          </p:nvPr>
        </p:nvSpPr>
        <p:spPr/>
        <p:txBody>
          <a:bodyPr/>
          <a:lstStyle/>
          <a:p>
            <a:endParaRPr lang="de-CH"/>
          </a:p>
        </p:txBody>
      </p:sp>
      <p:sp>
        <p:nvSpPr>
          <p:cNvPr id="5" name="Fußzeilenplatzhalter 4">
            <a:extLst>
              <a:ext uri="{FF2B5EF4-FFF2-40B4-BE49-F238E27FC236}">
                <a16:creationId xmlns:a16="http://schemas.microsoft.com/office/drawing/2014/main" id="{12927950-12DB-18CC-B57D-D8D111EB9CA1}"/>
              </a:ext>
            </a:extLst>
          </p:cNvPr>
          <p:cNvSpPr>
            <a:spLocks noGrp="1"/>
          </p:cNvSpPr>
          <p:nvPr>
            <p:ph type="ftr" sz="quarter" idx="11"/>
          </p:nvPr>
        </p:nvSpPr>
        <p:spPr/>
        <p:txBody>
          <a:bodyPr/>
          <a:lstStyle/>
          <a:p>
            <a:r>
              <a:rPr lang="de-CH"/>
              <a:t>lingedu.ch</a:t>
            </a:r>
          </a:p>
        </p:txBody>
      </p:sp>
      <p:sp>
        <p:nvSpPr>
          <p:cNvPr id="6" name="Foliennummernplatzhalter 5">
            <a:extLst>
              <a:ext uri="{FF2B5EF4-FFF2-40B4-BE49-F238E27FC236}">
                <a16:creationId xmlns:a16="http://schemas.microsoft.com/office/drawing/2014/main" id="{1A84F136-9059-325E-91E1-E667AC16528B}"/>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2404073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F39E32-E1BE-4E61-A422-F874D56F26F3}"/>
              </a:ext>
            </a:extLst>
          </p:cNvPr>
          <p:cNvSpPr>
            <a:spLocks noGrp="1"/>
          </p:cNvSpPr>
          <p:nvPr>
            <p:ph type="title"/>
          </p:nvPr>
        </p:nvSpPr>
        <p:spPr/>
        <p:txBody>
          <a:bodyPr/>
          <a:lstStyle/>
          <a:p>
            <a:r>
              <a:rPr lang="it-IT"/>
              <a:t>Fare clic per modificare lo stile del titolo dello schema</a:t>
            </a:r>
            <a:endParaRPr lang="de-CH" dirty="0"/>
          </a:p>
        </p:txBody>
      </p:sp>
      <p:sp>
        <p:nvSpPr>
          <p:cNvPr id="3" name="Inhaltsplatzhalter 2">
            <a:extLst>
              <a:ext uri="{FF2B5EF4-FFF2-40B4-BE49-F238E27FC236}">
                <a16:creationId xmlns:a16="http://schemas.microsoft.com/office/drawing/2014/main" id="{B685E289-55D4-20EE-B43E-D7BE65188C75}"/>
              </a:ext>
            </a:extLst>
          </p:cNvPr>
          <p:cNvSpPr>
            <a:spLocks noGrp="1"/>
          </p:cNvSpPr>
          <p:nvPr>
            <p:ph idx="1"/>
          </p:nvPr>
        </p:nvSpPr>
        <p:spPr/>
        <p:txBody>
          <a:bodyPr/>
          <a:lstStyle>
            <a:lvl3pPr>
              <a:defRPr sz="2400"/>
            </a:lvl3pPr>
            <a:lvl4pPr>
              <a:defRPr sz="2000"/>
            </a:lvl4pPr>
            <a:lvl5pPr>
              <a:defRPr sz="1800"/>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de-CH" dirty="0"/>
          </a:p>
        </p:txBody>
      </p:sp>
      <p:sp>
        <p:nvSpPr>
          <p:cNvPr id="4" name="Datumsplatzhalter 3">
            <a:extLst>
              <a:ext uri="{FF2B5EF4-FFF2-40B4-BE49-F238E27FC236}">
                <a16:creationId xmlns:a16="http://schemas.microsoft.com/office/drawing/2014/main" id="{61243492-B8C8-6841-72DD-BD0A749BF1C9}"/>
              </a:ext>
            </a:extLst>
          </p:cNvPr>
          <p:cNvSpPr>
            <a:spLocks noGrp="1"/>
          </p:cNvSpPr>
          <p:nvPr>
            <p:ph type="dt" sz="half" idx="10"/>
          </p:nvPr>
        </p:nvSpPr>
        <p:spPr>
          <a:xfrm>
            <a:off x="1808921" y="6356348"/>
            <a:ext cx="1109856" cy="365125"/>
          </a:xfrm>
        </p:spPr>
        <p:txBody>
          <a:bodyPr/>
          <a:lstStyle/>
          <a:p>
            <a:endParaRPr lang="de-CH"/>
          </a:p>
        </p:txBody>
      </p:sp>
      <p:sp>
        <p:nvSpPr>
          <p:cNvPr id="5" name="Fußzeilenplatzhalter 4">
            <a:extLst>
              <a:ext uri="{FF2B5EF4-FFF2-40B4-BE49-F238E27FC236}">
                <a16:creationId xmlns:a16="http://schemas.microsoft.com/office/drawing/2014/main" id="{D6005077-0FDE-216B-1795-D8B9327E832C}"/>
              </a:ext>
            </a:extLst>
          </p:cNvPr>
          <p:cNvSpPr>
            <a:spLocks noGrp="1"/>
          </p:cNvSpPr>
          <p:nvPr>
            <p:ph type="ftr" sz="quarter" idx="11"/>
          </p:nvPr>
        </p:nvSpPr>
        <p:spPr>
          <a:xfrm>
            <a:off x="838200" y="6356349"/>
            <a:ext cx="970721" cy="365125"/>
          </a:xfrm>
        </p:spPr>
        <p:txBody>
          <a:bodyPr/>
          <a:lstStyle/>
          <a:p>
            <a:r>
              <a:rPr lang="de-CH" dirty="0" err="1"/>
              <a:t>lingedu.ch</a:t>
            </a:r>
            <a:endParaRPr lang="de-CH" dirty="0"/>
          </a:p>
        </p:txBody>
      </p:sp>
      <p:sp>
        <p:nvSpPr>
          <p:cNvPr id="6" name="Foliennummernplatzhalter 5">
            <a:extLst>
              <a:ext uri="{FF2B5EF4-FFF2-40B4-BE49-F238E27FC236}">
                <a16:creationId xmlns:a16="http://schemas.microsoft.com/office/drawing/2014/main" id="{7677B4DE-F2A2-BE68-B6FA-F8720DE9435A}"/>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543264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516530-2BF5-CFD3-0FDB-FAF3759FEC86}"/>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de-CH" dirty="0"/>
          </a:p>
        </p:txBody>
      </p:sp>
      <p:sp>
        <p:nvSpPr>
          <p:cNvPr id="3" name="Textplatzhalter 2">
            <a:extLst>
              <a:ext uri="{FF2B5EF4-FFF2-40B4-BE49-F238E27FC236}">
                <a16:creationId xmlns:a16="http://schemas.microsoft.com/office/drawing/2014/main" id="{1A9BC0D9-20AE-4030-7FB6-8A5FB7E66505}"/>
              </a:ext>
            </a:extLst>
          </p:cNvPr>
          <p:cNvSpPr>
            <a:spLocks noGrp="1"/>
          </p:cNvSpPr>
          <p:nvPr>
            <p:ph type="body" idx="1"/>
          </p:nvPr>
        </p:nvSpPr>
        <p:spPr>
          <a:xfrm>
            <a:off x="831850" y="4589463"/>
            <a:ext cx="10515600" cy="1500187"/>
          </a:xfrm>
        </p:spPr>
        <p:txBody>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umsplatzhalter 3">
            <a:extLst>
              <a:ext uri="{FF2B5EF4-FFF2-40B4-BE49-F238E27FC236}">
                <a16:creationId xmlns:a16="http://schemas.microsoft.com/office/drawing/2014/main" id="{1B537A42-B730-C4ED-BF43-DE64B4810CC8}"/>
              </a:ext>
            </a:extLst>
          </p:cNvPr>
          <p:cNvSpPr>
            <a:spLocks noGrp="1"/>
          </p:cNvSpPr>
          <p:nvPr>
            <p:ph type="dt" sz="half" idx="10"/>
          </p:nvPr>
        </p:nvSpPr>
        <p:spPr/>
        <p:txBody>
          <a:bodyPr/>
          <a:lstStyle/>
          <a:p>
            <a:endParaRPr lang="de-CH"/>
          </a:p>
        </p:txBody>
      </p:sp>
      <p:sp>
        <p:nvSpPr>
          <p:cNvPr id="5" name="Fußzeilenplatzhalter 4">
            <a:extLst>
              <a:ext uri="{FF2B5EF4-FFF2-40B4-BE49-F238E27FC236}">
                <a16:creationId xmlns:a16="http://schemas.microsoft.com/office/drawing/2014/main" id="{83BCA8F0-5C60-BE5F-375F-EAC2EE16C918}"/>
              </a:ext>
            </a:extLst>
          </p:cNvPr>
          <p:cNvSpPr>
            <a:spLocks noGrp="1"/>
          </p:cNvSpPr>
          <p:nvPr>
            <p:ph type="ftr" sz="quarter" idx="11"/>
          </p:nvPr>
        </p:nvSpPr>
        <p:spPr/>
        <p:txBody>
          <a:bodyPr/>
          <a:lstStyle/>
          <a:p>
            <a:r>
              <a:rPr lang="de-CH"/>
              <a:t>lingedu.ch</a:t>
            </a:r>
          </a:p>
        </p:txBody>
      </p:sp>
      <p:sp>
        <p:nvSpPr>
          <p:cNvPr id="6" name="Foliennummernplatzhalter 5">
            <a:extLst>
              <a:ext uri="{FF2B5EF4-FFF2-40B4-BE49-F238E27FC236}">
                <a16:creationId xmlns:a16="http://schemas.microsoft.com/office/drawing/2014/main" id="{9494B57B-5790-C811-F575-C45CAAEF21FB}"/>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225283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75230B-67BD-9AB6-A97E-4BA9A5A931EE}"/>
              </a:ext>
            </a:extLst>
          </p:cNvPr>
          <p:cNvSpPr>
            <a:spLocks noGrp="1"/>
          </p:cNvSpPr>
          <p:nvPr>
            <p:ph type="title"/>
          </p:nvPr>
        </p:nvSpPr>
        <p:spPr/>
        <p:txBody>
          <a:bodyPr/>
          <a:lstStyle/>
          <a:p>
            <a:r>
              <a:rPr lang="it-IT"/>
              <a:t>Fare clic per modificare lo stile del titolo dello schema</a:t>
            </a:r>
            <a:endParaRPr lang="de-CH" dirty="0"/>
          </a:p>
        </p:txBody>
      </p:sp>
      <p:sp>
        <p:nvSpPr>
          <p:cNvPr id="3" name="Inhaltsplatzhalter 2">
            <a:extLst>
              <a:ext uri="{FF2B5EF4-FFF2-40B4-BE49-F238E27FC236}">
                <a16:creationId xmlns:a16="http://schemas.microsoft.com/office/drawing/2014/main" id="{E8BEA621-0C2A-D157-EEF0-9EA1B243D046}"/>
              </a:ext>
            </a:extLst>
          </p:cNvPr>
          <p:cNvSpPr>
            <a:spLocks noGrp="1"/>
          </p:cNvSpPr>
          <p:nvPr>
            <p:ph sz="half" idx="1"/>
          </p:nvPr>
        </p:nvSpPr>
        <p:spPr>
          <a:xfrm>
            <a:off x="838200" y="1825625"/>
            <a:ext cx="5181600" cy="4351338"/>
          </a:xfrm>
        </p:spPr>
        <p:txBody>
          <a:bodyPr/>
          <a:lstStyle>
            <a:lvl3pPr>
              <a:defRPr sz="2400"/>
            </a:lvl3pPr>
            <a:lvl4pPr>
              <a:defRPr sz="2000"/>
            </a:lvl4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de-CH" dirty="0"/>
          </a:p>
        </p:txBody>
      </p:sp>
      <p:sp>
        <p:nvSpPr>
          <p:cNvPr id="4" name="Inhaltsplatzhalter 3">
            <a:extLst>
              <a:ext uri="{FF2B5EF4-FFF2-40B4-BE49-F238E27FC236}">
                <a16:creationId xmlns:a16="http://schemas.microsoft.com/office/drawing/2014/main" id="{7C575AE1-5F5A-3833-5691-5805BA184318}"/>
              </a:ext>
            </a:extLst>
          </p:cNvPr>
          <p:cNvSpPr>
            <a:spLocks noGrp="1"/>
          </p:cNvSpPr>
          <p:nvPr>
            <p:ph sz="half" idx="2"/>
          </p:nvPr>
        </p:nvSpPr>
        <p:spPr>
          <a:xfrm>
            <a:off x="6172200" y="1825625"/>
            <a:ext cx="5181600" cy="4351338"/>
          </a:xfrm>
        </p:spPr>
        <p:txBody>
          <a:bodyPr/>
          <a:lstStyle>
            <a:lvl3pPr>
              <a:defRPr sz="2400"/>
            </a:lvl3pPr>
            <a:lvl4pPr>
              <a:defRPr sz="2000"/>
            </a:lvl4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de-CH" dirty="0"/>
          </a:p>
        </p:txBody>
      </p:sp>
      <p:sp>
        <p:nvSpPr>
          <p:cNvPr id="5" name="Datumsplatzhalter 4">
            <a:extLst>
              <a:ext uri="{FF2B5EF4-FFF2-40B4-BE49-F238E27FC236}">
                <a16:creationId xmlns:a16="http://schemas.microsoft.com/office/drawing/2014/main" id="{79AE9DCF-890C-F417-B18A-FE71547DA4A1}"/>
              </a:ext>
            </a:extLst>
          </p:cNvPr>
          <p:cNvSpPr>
            <a:spLocks noGrp="1"/>
          </p:cNvSpPr>
          <p:nvPr>
            <p:ph type="dt" sz="half" idx="10"/>
          </p:nvPr>
        </p:nvSpPr>
        <p:spPr/>
        <p:txBody>
          <a:bodyPr/>
          <a:lstStyle/>
          <a:p>
            <a:endParaRPr lang="de-CH"/>
          </a:p>
        </p:txBody>
      </p:sp>
      <p:sp>
        <p:nvSpPr>
          <p:cNvPr id="6" name="Fußzeilenplatzhalter 5">
            <a:extLst>
              <a:ext uri="{FF2B5EF4-FFF2-40B4-BE49-F238E27FC236}">
                <a16:creationId xmlns:a16="http://schemas.microsoft.com/office/drawing/2014/main" id="{70836AD2-C61B-683E-A19E-4B0277F2B4F4}"/>
              </a:ext>
            </a:extLst>
          </p:cNvPr>
          <p:cNvSpPr>
            <a:spLocks noGrp="1"/>
          </p:cNvSpPr>
          <p:nvPr>
            <p:ph type="ftr" sz="quarter" idx="11"/>
          </p:nvPr>
        </p:nvSpPr>
        <p:spPr/>
        <p:txBody>
          <a:bodyPr/>
          <a:lstStyle/>
          <a:p>
            <a:r>
              <a:rPr lang="de-CH"/>
              <a:t>lingedu.ch</a:t>
            </a:r>
          </a:p>
        </p:txBody>
      </p:sp>
      <p:sp>
        <p:nvSpPr>
          <p:cNvPr id="7" name="Foliennummernplatzhalter 6">
            <a:extLst>
              <a:ext uri="{FF2B5EF4-FFF2-40B4-BE49-F238E27FC236}">
                <a16:creationId xmlns:a16="http://schemas.microsoft.com/office/drawing/2014/main" id="{30B8EED8-633A-542B-6836-1DCA5DDD3481}"/>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339222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398C4B-E33F-1C62-3AF2-67CC68EA062C}"/>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de-CH"/>
          </a:p>
        </p:txBody>
      </p:sp>
      <p:sp>
        <p:nvSpPr>
          <p:cNvPr id="3" name="Textplatzhalter 2">
            <a:extLst>
              <a:ext uri="{FF2B5EF4-FFF2-40B4-BE49-F238E27FC236}">
                <a16:creationId xmlns:a16="http://schemas.microsoft.com/office/drawing/2014/main" id="{F84E13EE-7E82-983B-6E54-1000A0BAA2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Inhaltsplatzhalter 3">
            <a:extLst>
              <a:ext uri="{FF2B5EF4-FFF2-40B4-BE49-F238E27FC236}">
                <a16:creationId xmlns:a16="http://schemas.microsoft.com/office/drawing/2014/main" id="{EA9AD303-6CBF-745E-6063-17D730115D1F}"/>
              </a:ext>
            </a:extLst>
          </p:cNvPr>
          <p:cNvSpPr>
            <a:spLocks noGrp="1"/>
          </p:cNvSpPr>
          <p:nvPr>
            <p:ph sz="half" idx="2"/>
          </p:nvPr>
        </p:nvSpPr>
        <p:spPr>
          <a:xfrm>
            <a:off x="839788" y="2505075"/>
            <a:ext cx="5157787" cy="3684588"/>
          </a:xfrm>
        </p:spPr>
        <p:txBody>
          <a:bodyPr/>
          <a:lstStyle>
            <a:lvl3pPr>
              <a:defRPr sz="2400"/>
            </a:lvl3pPr>
            <a:lvl4pPr>
              <a:defRPr sz="2000"/>
            </a:lvl4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de-CH" dirty="0"/>
          </a:p>
        </p:txBody>
      </p:sp>
      <p:sp>
        <p:nvSpPr>
          <p:cNvPr id="5" name="Textplatzhalter 4">
            <a:extLst>
              <a:ext uri="{FF2B5EF4-FFF2-40B4-BE49-F238E27FC236}">
                <a16:creationId xmlns:a16="http://schemas.microsoft.com/office/drawing/2014/main" id="{8BC88AE3-4817-F990-52D3-16090B1643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Inhaltsplatzhalter 5">
            <a:extLst>
              <a:ext uri="{FF2B5EF4-FFF2-40B4-BE49-F238E27FC236}">
                <a16:creationId xmlns:a16="http://schemas.microsoft.com/office/drawing/2014/main" id="{169D90F5-6875-0A4D-A485-EA9B48D48797}"/>
              </a:ext>
            </a:extLst>
          </p:cNvPr>
          <p:cNvSpPr>
            <a:spLocks noGrp="1"/>
          </p:cNvSpPr>
          <p:nvPr>
            <p:ph sz="quarter" idx="4"/>
          </p:nvPr>
        </p:nvSpPr>
        <p:spPr>
          <a:xfrm>
            <a:off x="6172200" y="2505075"/>
            <a:ext cx="5183188" cy="3684588"/>
          </a:xfrm>
        </p:spPr>
        <p:txBody>
          <a:bodyPr/>
          <a:lstStyle>
            <a:lvl3pPr>
              <a:defRPr sz="2400"/>
            </a:lvl3pPr>
            <a:lvl4pPr>
              <a:defRPr sz="2000"/>
            </a:lvl4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de-CH" dirty="0"/>
          </a:p>
        </p:txBody>
      </p:sp>
      <p:sp>
        <p:nvSpPr>
          <p:cNvPr id="7" name="Datumsplatzhalter 6">
            <a:extLst>
              <a:ext uri="{FF2B5EF4-FFF2-40B4-BE49-F238E27FC236}">
                <a16:creationId xmlns:a16="http://schemas.microsoft.com/office/drawing/2014/main" id="{DDB5EA80-9A23-2F95-D1BA-8AA1D8F0AEFA}"/>
              </a:ext>
            </a:extLst>
          </p:cNvPr>
          <p:cNvSpPr>
            <a:spLocks noGrp="1"/>
          </p:cNvSpPr>
          <p:nvPr>
            <p:ph type="dt" sz="half" idx="10"/>
          </p:nvPr>
        </p:nvSpPr>
        <p:spPr/>
        <p:txBody>
          <a:bodyPr/>
          <a:lstStyle/>
          <a:p>
            <a:endParaRPr lang="de-CH"/>
          </a:p>
        </p:txBody>
      </p:sp>
      <p:sp>
        <p:nvSpPr>
          <p:cNvPr id="8" name="Fußzeilenplatzhalter 7">
            <a:extLst>
              <a:ext uri="{FF2B5EF4-FFF2-40B4-BE49-F238E27FC236}">
                <a16:creationId xmlns:a16="http://schemas.microsoft.com/office/drawing/2014/main" id="{45294AB1-69A0-8422-FC3A-E0512F32AF59}"/>
              </a:ext>
            </a:extLst>
          </p:cNvPr>
          <p:cNvSpPr>
            <a:spLocks noGrp="1"/>
          </p:cNvSpPr>
          <p:nvPr>
            <p:ph type="ftr" sz="quarter" idx="11"/>
          </p:nvPr>
        </p:nvSpPr>
        <p:spPr/>
        <p:txBody>
          <a:bodyPr/>
          <a:lstStyle/>
          <a:p>
            <a:r>
              <a:rPr lang="de-CH"/>
              <a:t>lingedu.ch</a:t>
            </a:r>
          </a:p>
        </p:txBody>
      </p:sp>
      <p:sp>
        <p:nvSpPr>
          <p:cNvPr id="9" name="Foliennummernplatzhalter 8">
            <a:extLst>
              <a:ext uri="{FF2B5EF4-FFF2-40B4-BE49-F238E27FC236}">
                <a16:creationId xmlns:a16="http://schemas.microsoft.com/office/drawing/2014/main" id="{69AAFFD7-5418-43DA-A6EA-65E5564E9765}"/>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25965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43C529-759A-6197-732A-E7392BEF316E}"/>
              </a:ext>
            </a:extLst>
          </p:cNvPr>
          <p:cNvSpPr>
            <a:spLocks noGrp="1"/>
          </p:cNvSpPr>
          <p:nvPr>
            <p:ph type="title"/>
          </p:nvPr>
        </p:nvSpPr>
        <p:spPr/>
        <p:txBody>
          <a:bodyPr/>
          <a:lstStyle/>
          <a:p>
            <a:r>
              <a:rPr lang="it-IT"/>
              <a:t>Fare clic per modificare lo stile del titolo dello schema</a:t>
            </a:r>
            <a:endParaRPr lang="de-CH"/>
          </a:p>
        </p:txBody>
      </p:sp>
      <p:sp>
        <p:nvSpPr>
          <p:cNvPr id="3" name="Datumsplatzhalter 2">
            <a:extLst>
              <a:ext uri="{FF2B5EF4-FFF2-40B4-BE49-F238E27FC236}">
                <a16:creationId xmlns:a16="http://schemas.microsoft.com/office/drawing/2014/main" id="{0CAEF8E4-F791-7C52-654C-064E29BF9E10}"/>
              </a:ext>
            </a:extLst>
          </p:cNvPr>
          <p:cNvSpPr>
            <a:spLocks noGrp="1"/>
          </p:cNvSpPr>
          <p:nvPr>
            <p:ph type="dt" sz="half" idx="10"/>
          </p:nvPr>
        </p:nvSpPr>
        <p:spPr/>
        <p:txBody>
          <a:bodyPr/>
          <a:lstStyle/>
          <a:p>
            <a:endParaRPr lang="de-CH"/>
          </a:p>
        </p:txBody>
      </p:sp>
      <p:sp>
        <p:nvSpPr>
          <p:cNvPr id="4" name="Fußzeilenplatzhalter 3">
            <a:extLst>
              <a:ext uri="{FF2B5EF4-FFF2-40B4-BE49-F238E27FC236}">
                <a16:creationId xmlns:a16="http://schemas.microsoft.com/office/drawing/2014/main" id="{0CE3E7B6-7991-461C-E697-583E45FC01A7}"/>
              </a:ext>
            </a:extLst>
          </p:cNvPr>
          <p:cNvSpPr>
            <a:spLocks noGrp="1"/>
          </p:cNvSpPr>
          <p:nvPr>
            <p:ph type="ftr" sz="quarter" idx="11"/>
          </p:nvPr>
        </p:nvSpPr>
        <p:spPr/>
        <p:txBody>
          <a:bodyPr/>
          <a:lstStyle/>
          <a:p>
            <a:r>
              <a:rPr lang="de-CH"/>
              <a:t>lingedu.ch</a:t>
            </a:r>
          </a:p>
        </p:txBody>
      </p:sp>
      <p:sp>
        <p:nvSpPr>
          <p:cNvPr id="5" name="Foliennummernplatzhalter 4">
            <a:extLst>
              <a:ext uri="{FF2B5EF4-FFF2-40B4-BE49-F238E27FC236}">
                <a16:creationId xmlns:a16="http://schemas.microsoft.com/office/drawing/2014/main" id="{74014DF5-E774-637C-FEC6-8BCA1510539A}"/>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2306001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64B290E-9145-F016-0E6E-95901D24747B}"/>
              </a:ext>
            </a:extLst>
          </p:cNvPr>
          <p:cNvSpPr>
            <a:spLocks noGrp="1"/>
          </p:cNvSpPr>
          <p:nvPr>
            <p:ph type="dt" sz="half" idx="10"/>
          </p:nvPr>
        </p:nvSpPr>
        <p:spPr/>
        <p:txBody>
          <a:bodyPr/>
          <a:lstStyle/>
          <a:p>
            <a:endParaRPr lang="de-CH"/>
          </a:p>
        </p:txBody>
      </p:sp>
      <p:sp>
        <p:nvSpPr>
          <p:cNvPr id="3" name="Fußzeilenplatzhalter 2">
            <a:extLst>
              <a:ext uri="{FF2B5EF4-FFF2-40B4-BE49-F238E27FC236}">
                <a16:creationId xmlns:a16="http://schemas.microsoft.com/office/drawing/2014/main" id="{7376AE03-5D9F-0978-3FF5-0FB69AC31256}"/>
              </a:ext>
            </a:extLst>
          </p:cNvPr>
          <p:cNvSpPr>
            <a:spLocks noGrp="1"/>
          </p:cNvSpPr>
          <p:nvPr>
            <p:ph type="ftr" sz="quarter" idx="11"/>
          </p:nvPr>
        </p:nvSpPr>
        <p:spPr/>
        <p:txBody>
          <a:bodyPr/>
          <a:lstStyle/>
          <a:p>
            <a:r>
              <a:rPr lang="de-CH"/>
              <a:t>lingedu.ch</a:t>
            </a:r>
          </a:p>
        </p:txBody>
      </p:sp>
      <p:sp>
        <p:nvSpPr>
          <p:cNvPr id="4" name="Foliennummernplatzhalter 3">
            <a:extLst>
              <a:ext uri="{FF2B5EF4-FFF2-40B4-BE49-F238E27FC236}">
                <a16:creationId xmlns:a16="http://schemas.microsoft.com/office/drawing/2014/main" id="{3E5FC2AA-B9D9-7328-BAA5-724BA2897296}"/>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1899234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6F1013-0391-F74C-4587-31FBF6B4EA9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de-CH"/>
          </a:p>
        </p:txBody>
      </p:sp>
      <p:sp>
        <p:nvSpPr>
          <p:cNvPr id="3" name="Inhaltsplatzhalter 2">
            <a:extLst>
              <a:ext uri="{FF2B5EF4-FFF2-40B4-BE49-F238E27FC236}">
                <a16:creationId xmlns:a16="http://schemas.microsoft.com/office/drawing/2014/main" id="{F0573915-BD94-2875-846F-CE82CE8DE8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de-CH" dirty="0"/>
          </a:p>
        </p:txBody>
      </p:sp>
      <p:sp>
        <p:nvSpPr>
          <p:cNvPr id="4" name="Textplatzhalter 3">
            <a:extLst>
              <a:ext uri="{FF2B5EF4-FFF2-40B4-BE49-F238E27FC236}">
                <a16:creationId xmlns:a16="http://schemas.microsoft.com/office/drawing/2014/main" id="{AE477110-E4C5-3353-7433-31310057C3D7}"/>
              </a:ext>
            </a:extLst>
          </p:cNvPr>
          <p:cNvSpPr>
            <a:spLocks noGrp="1"/>
          </p:cNvSpPr>
          <p:nvPr>
            <p:ph type="body" sz="half" idx="2"/>
          </p:nvPr>
        </p:nvSpPr>
        <p:spPr>
          <a:xfrm>
            <a:off x="839788" y="2057400"/>
            <a:ext cx="3932237"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umsplatzhalter 4">
            <a:extLst>
              <a:ext uri="{FF2B5EF4-FFF2-40B4-BE49-F238E27FC236}">
                <a16:creationId xmlns:a16="http://schemas.microsoft.com/office/drawing/2014/main" id="{87B1847F-27BF-923D-9620-DF81F35EE9F4}"/>
              </a:ext>
            </a:extLst>
          </p:cNvPr>
          <p:cNvSpPr>
            <a:spLocks noGrp="1"/>
          </p:cNvSpPr>
          <p:nvPr>
            <p:ph type="dt" sz="half" idx="10"/>
          </p:nvPr>
        </p:nvSpPr>
        <p:spPr/>
        <p:txBody>
          <a:bodyPr/>
          <a:lstStyle/>
          <a:p>
            <a:endParaRPr lang="de-CH"/>
          </a:p>
        </p:txBody>
      </p:sp>
      <p:sp>
        <p:nvSpPr>
          <p:cNvPr id="6" name="Fußzeilenplatzhalter 5">
            <a:extLst>
              <a:ext uri="{FF2B5EF4-FFF2-40B4-BE49-F238E27FC236}">
                <a16:creationId xmlns:a16="http://schemas.microsoft.com/office/drawing/2014/main" id="{C1CA1FC5-B8B5-A489-3A04-4FAD6F64A8F7}"/>
              </a:ext>
            </a:extLst>
          </p:cNvPr>
          <p:cNvSpPr>
            <a:spLocks noGrp="1"/>
          </p:cNvSpPr>
          <p:nvPr>
            <p:ph type="ftr" sz="quarter" idx="11"/>
          </p:nvPr>
        </p:nvSpPr>
        <p:spPr/>
        <p:txBody>
          <a:bodyPr/>
          <a:lstStyle/>
          <a:p>
            <a:r>
              <a:rPr lang="de-CH"/>
              <a:t>lingedu.ch</a:t>
            </a:r>
          </a:p>
        </p:txBody>
      </p:sp>
      <p:sp>
        <p:nvSpPr>
          <p:cNvPr id="7" name="Foliennummernplatzhalter 6">
            <a:extLst>
              <a:ext uri="{FF2B5EF4-FFF2-40B4-BE49-F238E27FC236}">
                <a16:creationId xmlns:a16="http://schemas.microsoft.com/office/drawing/2014/main" id="{43943EB1-087E-72D8-3F11-94A2817B5966}"/>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2903328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89FBDC-12A7-D9BE-0F25-CC88BA7E3E9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de-CH"/>
          </a:p>
        </p:txBody>
      </p:sp>
      <p:sp>
        <p:nvSpPr>
          <p:cNvPr id="3" name="Bildplatzhalter 2">
            <a:extLst>
              <a:ext uri="{FF2B5EF4-FFF2-40B4-BE49-F238E27FC236}">
                <a16:creationId xmlns:a16="http://schemas.microsoft.com/office/drawing/2014/main" id="{10A7B53F-6CFB-FA21-DAEA-723CDA8D7B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de-CH"/>
          </a:p>
        </p:txBody>
      </p:sp>
      <p:sp>
        <p:nvSpPr>
          <p:cNvPr id="4" name="Textplatzhalter 3">
            <a:extLst>
              <a:ext uri="{FF2B5EF4-FFF2-40B4-BE49-F238E27FC236}">
                <a16:creationId xmlns:a16="http://schemas.microsoft.com/office/drawing/2014/main" id="{7383DF7D-9123-52DD-2194-D02F21BD59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umsplatzhalter 4">
            <a:extLst>
              <a:ext uri="{FF2B5EF4-FFF2-40B4-BE49-F238E27FC236}">
                <a16:creationId xmlns:a16="http://schemas.microsoft.com/office/drawing/2014/main" id="{C433020A-1D91-79C3-D901-6E21D018B1E4}"/>
              </a:ext>
            </a:extLst>
          </p:cNvPr>
          <p:cNvSpPr>
            <a:spLocks noGrp="1"/>
          </p:cNvSpPr>
          <p:nvPr>
            <p:ph type="dt" sz="half" idx="10"/>
          </p:nvPr>
        </p:nvSpPr>
        <p:spPr/>
        <p:txBody>
          <a:bodyPr/>
          <a:lstStyle/>
          <a:p>
            <a:endParaRPr lang="de-CH"/>
          </a:p>
        </p:txBody>
      </p:sp>
      <p:sp>
        <p:nvSpPr>
          <p:cNvPr id="6" name="Fußzeilenplatzhalter 5">
            <a:extLst>
              <a:ext uri="{FF2B5EF4-FFF2-40B4-BE49-F238E27FC236}">
                <a16:creationId xmlns:a16="http://schemas.microsoft.com/office/drawing/2014/main" id="{BE61C607-3FE8-50B8-576D-7B64EB078244}"/>
              </a:ext>
            </a:extLst>
          </p:cNvPr>
          <p:cNvSpPr>
            <a:spLocks noGrp="1"/>
          </p:cNvSpPr>
          <p:nvPr>
            <p:ph type="ftr" sz="quarter" idx="11"/>
          </p:nvPr>
        </p:nvSpPr>
        <p:spPr/>
        <p:txBody>
          <a:bodyPr/>
          <a:lstStyle/>
          <a:p>
            <a:r>
              <a:rPr lang="de-CH"/>
              <a:t>lingedu.ch</a:t>
            </a:r>
          </a:p>
        </p:txBody>
      </p:sp>
      <p:sp>
        <p:nvSpPr>
          <p:cNvPr id="7" name="Foliennummernplatzhalter 6">
            <a:extLst>
              <a:ext uri="{FF2B5EF4-FFF2-40B4-BE49-F238E27FC236}">
                <a16:creationId xmlns:a16="http://schemas.microsoft.com/office/drawing/2014/main" id="{CA06B440-96F7-374C-0EC9-EE2BCBDF6130}"/>
              </a:ext>
            </a:extLst>
          </p:cNvPr>
          <p:cNvSpPr>
            <a:spLocks noGrp="1"/>
          </p:cNvSpPr>
          <p:nvPr>
            <p:ph type="sldNum" sz="quarter" idx="12"/>
          </p:nvPr>
        </p:nvSpPr>
        <p:spPr/>
        <p:txBody>
          <a:bodyPr/>
          <a:lstStyle/>
          <a:p>
            <a:fld id="{CA85EE98-F69B-324A-9959-79D5EB3644DB}" type="slidenum">
              <a:rPr lang="de-CH" smtClean="0"/>
              <a:t>‹N›</a:t>
            </a:fld>
            <a:endParaRPr lang="de-CH"/>
          </a:p>
        </p:txBody>
      </p:sp>
    </p:spTree>
    <p:extLst>
      <p:ext uri="{BB962C8B-B14F-4D97-AF65-F5344CB8AC3E}">
        <p14:creationId xmlns:p14="http://schemas.microsoft.com/office/powerpoint/2010/main" val="3539099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9EB9735-67C7-C96A-FD4C-A54584D4E8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a:t>Mastertitelformat bearbeiten</a:t>
            </a:r>
            <a:endParaRPr lang="de-CH" dirty="0"/>
          </a:p>
        </p:txBody>
      </p:sp>
      <p:sp>
        <p:nvSpPr>
          <p:cNvPr id="3" name="Textplatzhalter 2">
            <a:extLst>
              <a:ext uri="{FF2B5EF4-FFF2-40B4-BE49-F238E27FC236}">
                <a16:creationId xmlns:a16="http://schemas.microsoft.com/office/drawing/2014/main" id="{25F42DDF-47FD-6332-D73E-C8C20B93D8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4" name="Datumsplatzhalter 3">
            <a:extLst>
              <a:ext uri="{FF2B5EF4-FFF2-40B4-BE49-F238E27FC236}">
                <a16:creationId xmlns:a16="http://schemas.microsoft.com/office/drawing/2014/main" id="{5246FABA-66D8-5E16-95A9-97CD360341D1}"/>
              </a:ext>
            </a:extLst>
          </p:cNvPr>
          <p:cNvSpPr>
            <a:spLocks noGrp="1"/>
          </p:cNvSpPr>
          <p:nvPr>
            <p:ph type="dt" sz="half" idx="2"/>
          </p:nvPr>
        </p:nvSpPr>
        <p:spPr>
          <a:xfrm>
            <a:off x="2113881" y="6356349"/>
            <a:ext cx="11098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CH" dirty="0"/>
          </a:p>
        </p:txBody>
      </p:sp>
      <p:sp>
        <p:nvSpPr>
          <p:cNvPr id="5" name="Fußzeilenplatzhalter 4">
            <a:extLst>
              <a:ext uri="{FF2B5EF4-FFF2-40B4-BE49-F238E27FC236}">
                <a16:creationId xmlns:a16="http://schemas.microsoft.com/office/drawing/2014/main" id="{5A38BA62-00C2-FF6A-2195-05FA5F4BC5F7}"/>
              </a:ext>
            </a:extLst>
          </p:cNvPr>
          <p:cNvSpPr>
            <a:spLocks noGrp="1"/>
          </p:cNvSpPr>
          <p:nvPr>
            <p:ph type="ftr" sz="quarter" idx="3"/>
          </p:nvPr>
        </p:nvSpPr>
        <p:spPr>
          <a:xfrm>
            <a:off x="1176132" y="6356349"/>
            <a:ext cx="101162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dirty="0"/>
          </a:p>
        </p:txBody>
      </p:sp>
      <p:sp>
        <p:nvSpPr>
          <p:cNvPr id="6" name="Foliennummernplatzhalter 5">
            <a:extLst>
              <a:ext uri="{FF2B5EF4-FFF2-40B4-BE49-F238E27FC236}">
                <a16:creationId xmlns:a16="http://schemas.microsoft.com/office/drawing/2014/main" id="{2E7B2539-7637-D4E6-BCA4-ACD8534054B6}"/>
              </a:ext>
            </a:extLst>
          </p:cNvPr>
          <p:cNvSpPr>
            <a:spLocks noGrp="1"/>
          </p:cNvSpPr>
          <p:nvPr>
            <p:ph type="sldNum" sz="quarter" idx="4"/>
          </p:nvPr>
        </p:nvSpPr>
        <p:spPr>
          <a:xfrm>
            <a:off x="10783956" y="6356350"/>
            <a:ext cx="56984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85EE98-F69B-324A-9959-79D5EB3644DB}" type="slidenum">
              <a:rPr lang="de-CH" smtClean="0"/>
              <a:t>‹N›</a:t>
            </a:fld>
            <a:endParaRPr lang="de-CH"/>
          </a:p>
        </p:txBody>
      </p:sp>
      <p:pic>
        <p:nvPicPr>
          <p:cNvPr id="7" name="Grafik 6">
            <a:extLst>
              <a:ext uri="{FF2B5EF4-FFF2-40B4-BE49-F238E27FC236}">
                <a16:creationId xmlns:a16="http://schemas.microsoft.com/office/drawing/2014/main" id="{49810770-B09F-40D3-707F-A03D9CA59BC8}"/>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t="-868" b="-868"/>
          <a:stretch/>
        </p:blipFill>
        <p:spPr bwMode="auto">
          <a:xfrm>
            <a:off x="108000" y="6012000"/>
            <a:ext cx="712251" cy="6741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31886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energy.gov/sites/default/files/2025-07/DOE_Critical_Review_of_Impacts_of_GHG_Emissions_on_the_US_Climate_July_2025.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97C812-82ED-EB9A-88EE-9F6A616BBF2C}"/>
              </a:ext>
            </a:extLst>
          </p:cNvPr>
          <p:cNvSpPr>
            <a:spLocks noGrp="1"/>
          </p:cNvSpPr>
          <p:nvPr>
            <p:ph type="ctrTitle"/>
          </p:nvPr>
        </p:nvSpPr>
        <p:spPr>
          <a:xfrm>
            <a:off x="1524000" y="2235200"/>
            <a:ext cx="9144000" cy="2387600"/>
          </a:xfrm>
        </p:spPr>
        <p:txBody>
          <a:bodyPr>
            <a:normAutofit fontScale="90000"/>
          </a:bodyPr>
          <a:lstStyle/>
          <a:p>
            <a:r>
              <a:rPr lang="de-CH" b="1" dirty="0"/>
              <a:t>INTRODUCTION À LA DÉSINFORMATION CLIMATIQUE</a:t>
            </a:r>
          </a:p>
        </p:txBody>
      </p:sp>
    </p:spTree>
    <p:extLst>
      <p:ext uri="{BB962C8B-B14F-4D97-AF65-F5344CB8AC3E}">
        <p14:creationId xmlns:p14="http://schemas.microsoft.com/office/powerpoint/2010/main" val="3883580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6041A1-2240-2143-F977-4925335326D7}"/>
              </a:ext>
            </a:extLst>
          </p:cNvPr>
          <p:cNvSpPr>
            <a:spLocks noGrp="1"/>
          </p:cNvSpPr>
          <p:nvPr>
            <p:ph type="title"/>
          </p:nvPr>
        </p:nvSpPr>
        <p:spPr/>
        <p:txBody>
          <a:bodyPr/>
          <a:lstStyle/>
          <a:p>
            <a:r>
              <a:rPr lang="it-CH" b="1" dirty="0"/>
              <a:t>Une analyse concrète</a:t>
            </a:r>
          </a:p>
        </p:txBody>
      </p:sp>
      <p:sp>
        <p:nvSpPr>
          <p:cNvPr id="3" name="Segnaposto contenuto 2">
            <a:extLst>
              <a:ext uri="{FF2B5EF4-FFF2-40B4-BE49-F238E27FC236}">
                <a16:creationId xmlns:a16="http://schemas.microsoft.com/office/drawing/2014/main" id="{0239C173-A734-2133-722F-B4D1EDBC1D93}"/>
              </a:ext>
            </a:extLst>
          </p:cNvPr>
          <p:cNvSpPr>
            <a:spLocks noGrp="1"/>
          </p:cNvSpPr>
          <p:nvPr>
            <p:ph idx="1"/>
          </p:nvPr>
        </p:nvSpPr>
        <p:spPr/>
        <p:txBody>
          <a:bodyPr>
            <a:normAutofit/>
          </a:bodyPr>
          <a:lstStyle/>
          <a:p>
            <a:pPr marL="0" indent="0">
              <a:lnSpc>
                <a:spcPct val="100000"/>
              </a:lnSpc>
              <a:buNone/>
            </a:pPr>
            <a:r>
              <a:rPr lang="it-CH" sz="2400" dirty="0"/>
              <a:t>Deux stratégies principales:</a:t>
            </a:r>
          </a:p>
          <a:p>
            <a:pPr marL="0" indent="0">
              <a:lnSpc>
                <a:spcPct val="100000"/>
              </a:lnSpc>
              <a:buNone/>
            </a:pPr>
            <a:endParaRPr lang="it-CH" sz="2400" dirty="0"/>
          </a:p>
          <a:p>
            <a:pPr marL="0" indent="0">
              <a:lnSpc>
                <a:spcPct val="100000"/>
              </a:lnSpc>
              <a:buNone/>
            </a:pPr>
            <a:r>
              <a:rPr lang="it-CH" sz="2400" b="1" dirty="0">
                <a:highlight>
                  <a:srgbClr val="FFFF00"/>
                </a:highlight>
              </a:rPr>
              <a:t>1. Homme de paille</a:t>
            </a:r>
            <a:r>
              <a:rPr lang="it-CH" sz="2400" dirty="0"/>
              <a:t>: </a:t>
            </a:r>
            <a:r>
              <a:rPr lang="fr-FR" sz="2400" dirty="0"/>
              <a:t>caricaturer l’argument de l’autre pour mieux le réfuter.</a:t>
            </a:r>
            <a:r>
              <a:rPr lang="it-CH" sz="2400" dirty="0"/>
              <a:t> </a:t>
            </a:r>
          </a:p>
          <a:p>
            <a:pPr marL="0" indent="0">
              <a:lnSpc>
                <a:spcPct val="100000"/>
              </a:lnSpc>
              <a:buNone/>
            </a:pPr>
            <a:endParaRPr lang="it-CH" sz="2400" dirty="0"/>
          </a:p>
          <a:p>
            <a:pPr lvl="1">
              <a:lnSpc>
                <a:spcPct val="100000"/>
              </a:lnSpc>
              <a:buFont typeface="Wingdings" pitchFamily="2" charset="2"/>
              <a:buChar char="Ø"/>
            </a:pPr>
            <a:r>
              <a:rPr lang="it-CH" sz="2400" dirty="0">
                <a:solidFill>
                  <a:schemeClr val="accent1">
                    <a:lumMod val="75000"/>
                  </a:schemeClr>
                </a:solidFill>
              </a:rPr>
              <a:t>«Il est naïf de supposer que...» </a:t>
            </a:r>
            <a:r>
              <a:rPr lang="it-CH" sz="2400" dirty="0"/>
              <a:t>: l’auteur caricature la position scientifique en prétendant qu’elle attribue chaque événement extrême à l’activité humaine, ce qui n’est pas ce que dit la science.</a:t>
            </a:r>
          </a:p>
          <a:p>
            <a:pPr marL="457200" lvl="1" indent="0">
              <a:buNone/>
            </a:pPr>
            <a:endParaRPr lang="it-CH" sz="2400" dirty="0"/>
          </a:p>
        </p:txBody>
      </p:sp>
      <p:sp>
        <p:nvSpPr>
          <p:cNvPr id="4" name="Segnaposto piè di pagina 3">
            <a:extLst>
              <a:ext uri="{FF2B5EF4-FFF2-40B4-BE49-F238E27FC236}">
                <a16:creationId xmlns:a16="http://schemas.microsoft.com/office/drawing/2014/main" id="{FF01E689-A6FB-02E8-E737-618A8E4947D0}"/>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04D91779-8DB9-DC30-0178-8715558DCC81}"/>
              </a:ext>
            </a:extLst>
          </p:cNvPr>
          <p:cNvSpPr>
            <a:spLocks noGrp="1"/>
          </p:cNvSpPr>
          <p:nvPr>
            <p:ph type="sldNum" sz="quarter" idx="12"/>
          </p:nvPr>
        </p:nvSpPr>
        <p:spPr/>
        <p:txBody>
          <a:bodyPr/>
          <a:lstStyle/>
          <a:p>
            <a:fld id="{CA85EE98-F69B-324A-9959-79D5EB3644DB}" type="slidenum">
              <a:rPr lang="de-CH" smtClean="0"/>
              <a:t>10</a:t>
            </a:fld>
            <a:endParaRPr lang="de-CH"/>
          </a:p>
        </p:txBody>
      </p:sp>
    </p:spTree>
    <p:extLst>
      <p:ext uri="{BB962C8B-B14F-4D97-AF65-F5344CB8AC3E}">
        <p14:creationId xmlns:p14="http://schemas.microsoft.com/office/powerpoint/2010/main" val="225796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81B501-426C-45E0-881F-699BC2A8D7D1}"/>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5DDE028-6928-AE3E-26E0-A81A070A3F6F}"/>
              </a:ext>
            </a:extLst>
          </p:cNvPr>
          <p:cNvSpPr>
            <a:spLocks noGrp="1"/>
          </p:cNvSpPr>
          <p:nvPr>
            <p:ph type="title"/>
          </p:nvPr>
        </p:nvSpPr>
        <p:spPr/>
        <p:txBody>
          <a:bodyPr/>
          <a:lstStyle/>
          <a:p>
            <a:r>
              <a:rPr lang="it-CH" b="1" dirty="0"/>
              <a:t>Une anaylse concrète</a:t>
            </a:r>
          </a:p>
        </p:txBody>
      </p:sp>
      <p:sp>
        <p:nvSpPr>
          <p:cNvPr id="3" name="Segnaposto contenuto 2">
            <a:extLst>
              <a:ext uri="{FF2B5EF4-FFF2-40B4-BE49-F238E27FC236}">
                <a16:creationId xmlns:a16="http://schemas.microsoft.com/office/drawing/2014/main" id="{FB8BFCA5-EF17-87B6-5FB7-CB0411A7207D}"/>
              </a:ext>
            </a:extLst>
          </p:cNvPr>
          <p:cNvSpPr>
            <a:spLocks noGrp="1"/>
          </p:cNvSpPr>
          <p:nvPr>
            <p:ph idx="1"/>
          </p:nvPr>
        </p:nvSpPr>
        <p:spPr/>
        <p:txBody>
          <a:bodyPr>
            <a:normAutofit fontScale="85000" lnSpcReduction="20000"/>
          </a:bodyPr>
          <a:lstStyle/>
          <a:p>
            <a:pPr marL="0" indent="0">
              <a:lnSpc>
                <a:spcPct val="110000"/>
              </a:lnSpc>
              <a:buNone/>
            </a:pPr>
            <a:r>
              <a:rPr lang="it-CH" dirty="0"/>
              <a:t>Deux stratégies principales:</a:t>
            </a:r>
          </a:p>
          <a:p>
            <a:pPr marL="0" indent="0">
              <a:lnSpc>
                <a:spcPct val="110000"/>
              </a:lnSpc>
              <a:buNone/>
            </a:pPr>
            <a:endParaRPr lang="it-CH" dirty="0"/>
          </a:p>
          <a:p>
            <a:pPr marL="0" indent="0">
              <a:lnSpc>
                <a:spcPct val="110000"/>
              </a:lnSpc>
              <a:buNone/>
            </a:pPr>
            <a:r>
              <a:rPr lang="it-CH" b="1" dirty="0">
                <a:highlight>
                  <a:srgbClr val="00FF00"/>
                </a:highlight>
              </a:rPr>
              <a:t>2. Attentes impossibles </a:t>
            </a:r>
            <a:r>
              <a:rPr lang="it-CH" dirty="0"/>
              <a:t>: </a:t>
            </a:r>
            <a:r>
              <a:rPr lang="fr-FR" dirty="0"/>
              <a:t>Demander à la science d’être 100% parfaite avant d’agir</a:t>
            </a:r>
            <a:r>
              <a:rPr lang="it-CH" dirty="0"/>
              <a:t>.</a:t>
            </a:r>
          </a:p>
          <a:p>
            <a:pPr marL="0" indent="0">
              <a:lnSpc>
                <a:spcPct val="110000"/>
              </a:lnSpc>
              <a:buNone/>
            </a:pPr>
            <a:endParaRPr lang="it-CH" dirty="0"/>
          </a:p>
          <a:p>
            <a:pPr lvl="1">
              <a:lnSpc>
                <a:spcPct val="110000"/>
              </a:lnSpc>
              <a:buFont typeface="Wingdings" pitchFamily="2" charset="2"/>
              <a:buChar char="Ø"/>
            </a:pPr>
            <a:r>
              <a:rPr lang="it-CH" dirty="0"/>
              <a:t>Le texte demande </a:t>
            </a:r>
            <a:r>
              <a:rPr lang="it-CH" dirty="0">
                <a:solidFill>
                  <a:schemeClr val="accent1">
                    <a:lumMod val="75000"/>
                  </a:schemeClr>
                </a:solidFill>
              </a:rPr>
              <a:t>que les données climatiques couvrent l’ensemble des extrêmes climatiques potentiels </a:t>
            </a:r>
            <a:r>
              <a:rPr lang="it-CH" dirty="0"/>
              <a:t>sur des échelles géologiques pour qu’on puisse tirer une conclusion fiable.</a:t>
            </a:r>
          </a:p>
          <a:p>
            <a:pPr lvl="1">
              <a:lnSpc>
                <a:spcPct val="110000"/>
              </a:lnSpc>
              <a:buFont typeface="Wingdings" pitchFamily="2" charset="2"/>
              <a:buChar char="Ø"/>
            </a:pPr>
            <a:r>
              <a:rPr lang="it-CH" dirty="0"/>
              <a:t>130 ans de données instrumentales </a:t>
            </a:r>
            <a:r>
              <a:rPr lang="it-CH" b="1" dirty="0"/>
              <a:t>suffisent largement pour observer des tendances précises</a:t>
            </a:r>
            <a:r>
              <a:rPr lang="it-CH" dirty="0"/>
              <a:t>, notamment en fréquence et intensité des événements extrêmes.</a:t>
            </a:r>
          </a:p>
        </p:txBody>
      </p:sp>
      <p:sp>
        <p:nvSpPr>
          <p:cNvPr id="4" name="Segnaposto piè di pagina 3">
            <a:extLst>
              <a:ext uri="{FF2B5EF4-FFF2-40B4-BE49-F238E27FC236}">
                <a16:creationId xmlns:a16="http://schemas.microsoft.com/office/drawing/2014/main" id="{4504BF4C-9DF9-D4FF-23D2-9C038A5F2DB1}"/>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C175464D-8257-9BAE-8D8A-86C534471188}"/>
              </a:ext>
            </a:extLst>
          </p:cNvPr>
          <p:cNvSpPr>
            <a:spLocks noGrp="1"/>
          </p:cNvSpPr>
          <p:nvPr>
            <p:ph type="sldNum" sz="quarter" idx="12"/>
          </p:nvPr>
        </p:nvSpPr>
        <p:spPr/>
        <p:txBody>
          <a:bodyPr/>
          <a:lstStyle/>
          <a:p>
            <a:fld id="{CA85EE98-F69B-324A-9959-79D5EB3644DB}" type="slidenum">
              <a:rPr lang="de-CH" smtClean="0"/>
              <a:t>11</a:t>
            </a:fld>
            <a:endParaRPr lang="de-CH"/>
          </a:p>
        </p:txBody>
      </p:sp>
    </p:spTree>
    <p:extLst>
      <p:ext uri="{BB962C8B-B14F-4D97-AF65-F5344CB8AC3E}">
        <p14:creationId xmlns:p14="http://schemas.microsoft.com/office/powerpoint/2010/main" val="2710678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A248C7-64C4-9741-A4C8-DC6CF4FDBDD1}"/>
              </a:ext>
            </a:extLst>
          </p:cNvPr>
          <p:cNvSpPr>
            <a:spLocks noGrp="1"/>
          </p:cNvSpPr>
          <p:nvPr>
            <p:ph type="title"/>
          </p:nvPr>
        </p:nvSpPr>
        <p:spPr/>
        <p:txBody>
          <a:bodyPr/>
          <a:lstStyle/>
          <a:p>
            <a:r>
              <a:rPr lang="it-CH" b="1" dirty="0"/>
              <a:t>Activité en groupes</a:t>
            </a:r>
          </a:p>
        </p:txBody>
      </p:sp>
      <p:sp>
        <p:nvSpPr>
          <p:cNvPr id="3" name="Segnaposto contenuto 2">
            <a:extLst>
              <a:ext uri="{FF2B5EF4-FFF2-40B4-BE49-F238E27FC236}">
                <a16:creationId xmlns:a16="http://schemas.microsoft.com/office/drawing/2014/main" id="{30635F86-39C4-E09B-37D6-3BBA55B2DD5F}"/>
              </a:ext>
            </a:extLst>
          </p:cNvPr>
          <p:cNvSpPr>
            <a:spLocks noGrp="1"/>
          </p:cNvSpPr>
          <p:nvPr>
            <p:ph idx="1"/>
          </p:nvPr>
        </p:nvSpPr>
        <p:spPr/>
        <p:txBody>
          <a:bodyPr>
            <a:normAutofit fontScale="92500" lnSpcReduction="20000"/>
          </a:bodyPr>
          <a:lstStyle/>
          <a:p>
            <a:pPr algn="just">
              <a:lnSpc>
                <a:spcPct val="120000"/>
              </a:lnSpc>
            </a:pPr>
            <a:r>
              <a:rPr lang="it-CH" dirty="0"/>
              <a:t>Chaque groupe reçoit une thématique </a:t>
            </a:r>
          </a:p>
          <a:p>
            <a:pPr algn="just">
              <a:lnSpc>
                <a:spcPct val="120000"/>
              </a:lnSpc>
            </a:pPr>
            <a:r>
              <a:rPr lang="it-CH" dirty="0"/>
              <a:t>Rédigez </a:t>
            </a:r>
            <a:r>
              <a:rPr lang="it-CH" b="1" dirty="0">
                <a:solidFill>
                  <a:schemeClr val="accent1">
                    <a:lumMod val="75000"/>
                  </a:schemeClr>
                </a:solidFill>
              </a:rPr>
              <a:t>au moins 5 commentaires </a:t>
            </a:r>
            <a:r>
              <a:rPr lang="it-CH" dirty="0"/>
              <a:t>fictifs en utilisant les stratégies de désinformation vues en classe</a:t>
            </a:r>
          </a:p>
          <a:p>
            <a:pPr algn="just">
              <a:lnSpc>
                <a:spcPct val="120000"/>
              </a:lnSpc>
            </a:pPr>
            <a:r>
              <a:rPr lang="it-CH" dirty="0"/>
              <a:t>Publiez vos commentaires sur la page </a:t>
            </a:r>
            <a:r>
              <a:rPr lang="it-CH" b="1" dirty="0">
                <a:solidFill>
                  <a:schemeClr val="accent1">
                    <a:lumMod val="75000"/>
                  </a:schemeClr>
                </a:solidFill>
              </a:rPr>
              <a:t>Padlet</a:t>
            </a:r>
            <a:r>
              <a:rPr lang="it-CH" dirty="0"/>
              <a:t> dédiée</a:t>
            </a:r>
          </a:p>
          <a:p>
            <a:pPr algn="just">
              <a:lnSpc>
                <a:spcPct val="120000"/>
              </a:lnSpc>
            </a:pPr>
            <a:r>
              <a:rPr lang="it-CH" dirty="0"/>
              <a:t>Après les avoir publiés, chaque groupe </a:t>
            </a:r>
            <a:r>
              <a:rPr lang="it-CH" b="1" dirty="0">
                <a:solidFill>
                  <a:schemeClr val="accent1">
                    <a:lumMod val="75000"/>
                  </a:schemeClr>
                </a:solidFill>
              </a:rPr>
              <a:t>analyse et corrige les commentaires</a:t>
            </a:r>
            <a:r>
              <a:rPr lang="it-CH" dirty="0"/>
              <a:t> d’un autre groupe en identifiant les stratégies utilisées: </a:t>
            </a:r>
          </a:p>
          <a:p>
            <a:pPr lvl="1" algn="just">
              <a:lnSpc>
                <a:spcPct val="120000"/>
              </a:lnSpc>
              <a:buFont typeface="Courier New" panose="02070309020205020404" pitchFamily="49" charset="0"/>
              <a:buChar char="o"/>
            </a:pPr>
            <a:r>
              <a:rPr lang="it-CH" i="1" dirty="0"/>
              <a:t>Quelle stratégie? Pourquoi est-elle trompeuse? Quelle est l’information correcte?</a:t>
            </a:r>
          </a:p>
          <a:p>
            <a:pPr marL="0" indent="0" algn="just">
              <a:lnSpc>
                <a:spcPct val="120000"/>
              </a:lnSpc>
              <a:buNone/>
            </a:pPr>
            <a:endParaRPr lang="it-CH" dirty="0"/>
          </a:p>
        </p:txBody>
      </p:sp>
      <p:sp>
        <p:nvSpPr>
          <p:cNvPr id="4" name="Segnaposto piè di pagina 3">
            <a:extLst>
              <a:ext uri="{FF2B5EF4-FFF2-40B4-BE49-F238E27FC236}">
                <a16:creationId xmlns:a16="http://schemas.microsoft.com/office/drawing/2014/main" id="{68037D7E-78B9-CF62-1794-89FDE2BC383B}"/>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1A9C0CED-D80E-5CF9-FEC1-FC099255CA2C}"/>
              </a:ext>
            </a:extLst>
          </p:cNvPr>
          <p:cNvSpPr>
            <a:spLocks noGrp="1"/>
          </p:cNvSpPr>
          <p:nvPr>
            <p:ph type="sldNum" sz="quarter" idx="12"/>
          </p:nvPr>
        </p:nvSpPr>
        <p:spPr/>
        <p:txBody>
          <a:bodyPr/>
          <a:lstStyle/>
          <a:p>
            <a:fld id="{CA85EE98-F69B-324A-9959-79D5EB3644DB}" type="slidenum">
              <a:rPr lang="de-CH" smtClean="0"/>
              <a:t>12</a:t>
            </a:fld>
            <a:endParaRPr lang="de-CH"/>
          </a:p>
        </p:txBody>
      </p:sp>
      <p:pic>
        <p:nvPicPr>
          <p:cNvPr id="1026" name="Picture 2" descr="Activites Groupes - Vecteurs : téléchargez gratuitement des vecteurs de  haute qualité sur Freepik | Freepik">
            <a:extLst>
              <a:ext uri="{FF2B5EF4-FFF2-40B4-BE49-F238E27FC236}">
                <a16:creationId xmlns:a16="http://schemas.microsoft.com/office/drawing/2014/main" id="{4C45F51A-2CC1-1BBA-105E-DD57EA7CE5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64699" y="365125"/>
            <a:ext cx="1689100" cy="1689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8830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5138E-3FA0-9674-2E38-79AEA6A3ABBF}"/>
              </a:ext>
            </a:extLst>
          </p:cNvPr>
          <p:cNvSpPr>
            <a:spLocks noGrp="1"/>
          </p:cNvSpPr>
          <p:nvPr>
            <p:ph type="title"/>
          </p:nvPr>
        </p:nvSpPr>
        <p:spPr/>
        <p:txBody>
          <a:bodyPr/>
          <a:lstStyle/>
          <a:p>
            <a:r>
              <a:rPr lang="it-CH" b="1" dirty="0"/>
              <a:t>Thématiques</a:t>
            </a:r>
          </a:p>
        </p:txBody>
      </p:sp>
      <p:sp>
        <p:nvSpPr>
          <p:cNvPr id="3" name="Segnaposto contenuto 2">
            <a:extLst>
              <a:ext uri="{FF2B5EF4-FFF2-40B4-BE49-F238E27FC236}">
                <a16:creationId xmlns:a16="http://schemas.microsoft.com/office/drawing/2014/main" id="{A0F8D435-EEA8-F5E4-EFA5-C497DE9E2E06}"/>
              </a:ext>
            </a:extLst>
          </p:cNvPr>
          <p:cNvSpPr>
            <a:spLocks noGrp="1"/>
          </p:cNvSpPr>
          <p:nvPr>
            <p:ph idx="1"/>
          </p:nvPr>
        </p:nvSpPr>
        <p:spPr>
          <a:xfrm>
            <a:off x="754252" y="1606771"/>
            <a:ext cx="5562600" cy="4196020"/>
          </a:xfrm>
        </p:spPr>
        <p:txBody>
          <a:bodyPr>
            <a:normAutofit fontScale="70000" lnSpcReduction="20000"/>
          </a:bodyPr>
          <a:lstStyle/>
          <a:p>
            <a:pPr>
              <a:lnSpc>
                <a:spcPct val="120000"/>
              </a:lnSpc>
            </a:pPr>
            <a:r>
              <a:rPr lang="it-CH" b="1" dirty="0"/>
              <a:t>Réchauffement climatique</a:t>
            </a:r>
            <a:endParaRPr lang="it-CH" dirty="0"/>
          </a:p>
          <a:p>
            <a:pPr>
              <a:lnSpc>
                <a:spcPct val="120000"/>
              </a:lnSpc>
            </a:pPr>
            <a:r>
              <a:rPr lang="it-CH" b="1" dirty="0"/>
              <a:t>Élévation du niveau des mers</a:t>
            </a:r>
            <a:endParaRPr lang="it-CH" dirty="0"/>
          </a:p>
          <a:p>
            <a:pPr>
              <a:lnSpc>
                <a:spcPct val="120000"/>
              </a:lnSpc>
            </a:pPr>
            <a:r>
              <a:rPr lang="it-CH" b="1" dirty="0"/>
              <a:t>Fonte des glaciers et des calottes polaires</a:t>
            </a:r>
            <a:endParaRPr lang="it-CH" dirty="0"/>
          </a:p>
          <a:p>
            <a:pPr>
              <a:lnSpc>
                <a:spcPct val="120000"/>
              </a:lnSpc>
            </a:pPr>
            <a:r>
              <a:rPr lang="it-CH" b="1" dirty="0"/>
              <a:t>Incidences des catastrophes naturelles </a:t>
            </a:r>
          </a:p>
          <a:p>
            <a:pPr>
              <a:lnSpc>
                <a:spcPct val="120000"/>
              </a:lnSpc>
            </a:pPr>
            <a:r>
              <a:rPr lang="it-CH" b="1" dirty="0">
                <a:solidFill>
                  <a:srgbClr val="C00000"/>
                </a:solidFill>
              </a:rPr>
              <a:t>Énergies renouvelables vs énergies fossiles</a:t>
            </a:r>
            <a:endParaRPr lang="it-CH" dirty="0">
              <a:solidFill>
                <a:srgbClr val="C00000"/>
              </a:solidFill>
            </a:endParaRPr>
          </a:p>
          <a:p>
            <a:pPr>
              <a:lnSpc>
                <a:spcPct val="120000"/>
              </a:lnSpc>
            </a:pPr>
            <a:r>
              <a:rPr lang="it-CH" b="1" dirty="0"/>
              <a:t>Impact humain sur le changement climatique</a:t>
            </a:r>
          </a:p>
          <a:p>
            <a:pPr>
              <a:lnSpc>
                <a:spcPct val="120000"/>
              </a:lnSpc>
            </a:pPr>
            <a:r>
              <a:rPr lang="it-CH" b="1" dirty="0"/>
              <a:t>Pollution atmosphérique et qualité de l’air</a:t>
            </a:r>
          </a:p>
          <a:p>
            <a:pPr>
              <a:lnSpc>
                <a:spcPct val="120000"/>
              </a:lnSpc>
            </a:pPr>
            <a:r>
              <a:rPr lang="it-CH" b="1" dirty="0"/>
              <a:t>CO2</a:t>
            </a:r>
            <a:endParaRPr lang="it-CH" dirty="0"/>
          </a:p>
          <a:p>
            <a:pPr marL="0" indent="0">
              <a:lnSpc>
                <a:spcPct val="120000"/>
              </a:lnSpc>
              <a:buNone/>
            </a:pPr>
            <a:endParaRPr lang="it-CH" dirty="0"/>
          </a:p>
        </p:txBody>
      </p:sp>
      <p:sp>
        <p:nvSpPr>
          <p:cNvPr id="4" name="Segnaposto piè di pagina 3">
            <a:extLst>
              <a:ext uri="{FF2B5EF4-FFF2-40B4-BE49-F238E27FC236}">
                <a16:creationId xmlns:a16="http://schemas.microsoft.com/office/drawing/2014/main" id="{B5CF6304-11F1-69EF-9825-DF14C925564E}"/>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7BF08A3F-3C0D-E793-C654-A849D9DB2236}"/>
              </a:ext>
            </a:extLst>
          </p:cNvPr>
          <p:cNvSpPr>
            <a:spLocks noGrp="1"/>
          </p:cNvSpPr>
          <p:nvPr>
            <p:ph type="sldNum" sz="quarter" idx="12"/>
          </p:nvPr>
        </p:nvSpPr>
        <p:spPr/>
        <p:txBody>
          <a:bodyPr/>
          <a:lstStyle/>
          <a:p>
            <a:fld id="{CA85EE98-F69B-324A-9959-79D5EB3644DB}" type="slidenum">
              <a:rPr lang="de-CH" smtClean="0"/>
              <a:t>13</a:t>
            </a:fld>
            <a:endParaRPr lang="de-CH"/>
          </a:p>
        </p:txBody>
      </p:sp>
      <p:sp>
        <p:nvSpPr>
          <p:cNvPr id="6" name="CasellaDiTesto 5">
            <a:extLst>
              <a:ext uri="{FF2B5EF4-FFF2-40B4-BE49-F238E27FC236}">
                <a16:creationId xmlns:a16="http://schemas.microsoft.com/office/drawing/2014/main" id="{FD05E71D-FD20-5564-FCFE-EDE9B8B4D5E0}"/>
              </a:ext>
            </a:extLst>
          </p:cNvPr>
          <p:cNvSpPr txBox="1"/>
          <p:nvPr/>
        </p:nvSpPr>
        <p:spPr>
          <a:xfrm>
            <a:off x="6586780" y="1522853"/>
            <a:ext cx="5036948" cy="378052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it-CH" b="1" dirty="0"/>
              <a:t>Déforestation et changement climatique</a:t>
            </a:r>
            <a:endParaRPr lang="it-CH" dirty="0"/>
          </a:p>
          <a:p>
            <a:pPr marL="285750" indent="-285750">
              <a:lnSpc>
                <a:spcPct val="150000"/>
              </a:lnSpc>
              <a:buFont typeface="Arial" panose="020B0604020202020204" pitchFamily="34" charset="0"/>
              <a:buChar char="•"/>
            </a:pPr>
            <a:r>
              <a:rPr lang="it-CH" b="1" dirty="0"/>
              <a:t>Effets du changement climatique sur l’agriculture</a:t>
            </a:r>
            <a:endParaRPr lang="it-CH" dirty="0"/>
          </a:p>
          <a:p>
            <a:pPr marL="285750" indent="-285750">
              <a:lnSpc>
                <a:spcPct val="150000"/>
              </a:lnSpc>
              <a:buFont typeface="Arial" panose="020B0604020202020204" pitchFamily="34" charset="0"/>
              <a:buChar char="•"/>
            </a:pPr>
            <a:r>
              <a:rPr lang="it-CH" b="1" dirty="0"/>
              <a:t>Émissions de gaz à effet de serre</a:t>
            </a:r>
            <a:endParaRPr lang="it-CH" dirty="0"/>
          </a:p>
          <a:p>
            <a:pPr marL="285750" indent="-285750">
              <a:lnSpc>
                <a:spcPct val="150000"/>
              </a:lnSpc>
              <a:buFont typeface="Arial" panose="020B0604020202020204" pitchFamily="34" charset="0"/>
              <a:buChar char="•"/>
            </a:pPr>
            <a:r>
              <a:rPr lang="it-CH" b="1" dirty="0">
                <a:solidFill>
                  <a:srgbClr val="C00000"/>
                </a:solidFill>
              </a:rPr>
              <a:t>Adaptation et résilience des territoires face au climat</a:t>
            </a:r>
            <a:endParaRPr lang="it-CH" dirty="0">
              <a:solidFill>
                <a:srgbClr val="C00000"/>
              </a:solidFill>
            </a:endParaRPr>
          </a:p>
          <a:p>
            <a:pPr marL="285750" indent="-285750">
              <a:lnSpc>
                <a:spcPct val="150000"/>
              </a:lnSpc>
              <a:buFont typeface="Arial" panose="020B0604020202020204" pitchFamily="34" charset="0"/>
              <a:buChar char="•"/>
            </a:pPr>
            <a:r>
              <a:rPr lang="it-CH" b="1" dirty="0">
                <a:solidFill>
                  <a:srgbClr val="C00000"/>
                </a:solidFill>
              </a:rPr>
              <a:t>Rôle des océans dans le climat</a:t>
            </a:r>
            <a:endParaRPr lang="it-CH" dirty="0">
              <a:solidFill>
                <a:srgbClr val="C00000"/>
              </a:solidFill>
            </a:endParaRPr>
          </a:p>
          <a:p>
            <a:pPr marL="285750" indent="-285750">
              <a:lnSpc>
                <a:spcPct val="150000"/>
              </a:lnSpc>
              <a:buFont typeface="Arial" panose="020B0604020202020204" pitchFamily="34" charset="0"/>
              <a:buChar char="•"/>
            </a:pPr>
            <a:r>
              <a:rPr lang="it-CH" b="1" dirty="0">
                <a:solidFill>
                  <a:srgbClr val="C00000"/>
                </a:solidFill>
              </a:rPr>
              <a:t>Mobilité durable et transports</a:t>
            </a:r>
            <a:endParaRPr lang="it-CH" dirty="0">
              <a:solidFill>
                <a:srgbClr val="C00000"/>
              </a:solidFill>
            </a:endParaRPr>
          </a:p>
          <a:p>
            <a:pPr marL="285750" indent="-285750">
              <a:lnSpc>
                <a:spcPct val="150000"/>
              </a:lnSpc>
              <a:buFont typeface="Arial" panose="020B0604020202020204" pitchFamily="34" charset="0"/>
              <a:buChar char="•"/>
            </a:pPr>
            <a:r>
              <a:rPr lang="it-CH" b="1" dirty="0"/>
              <a:t>Politiques climatiques internationales</a:t>
            </a:r>
          </a:p>
        </p:txBody>
      </p:sp>
    </p:spTree>
    <p:extLst>
      <p:ext uri="{BB962C8B-B14F-4D97-AF65-F5344CB8AC3E}">
        <p14:creationId xmlns:p14="http://schemas.microsoft.com/office/powerpoint/2010/main" val="200358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411EB6-4631-CBFA-3DEB-67D7E5202734}"/>
              </a:ext>
            </a:extLst>
          </p:cNvPr>
          <p:cNvSpPr>
            <a:spLocks noGrp="1"/>
          </p:cNvSpPr>
          <p:nvPr>
            <p:ph type="title"/>
          </p:nvPr>
        </p:nvSpPr>
        <p:spPr/>
        <p:txBody>
          <a:bodyPr/>
          <a:lstStyle/>
          <a:p>
            <a:r>
              <a:rPr lang="de-CH" b="1" i="1" dirty="0" err="1"/>
              <a:t>Discutez</a:t>
            </a:r>
            <a:r>
              <a:rPr lang="de-CH" b="1" i="1" dirty="0"/>
              <a:t> </a:t>
            </a:r>
            <a:r>
              <a:rPr lang="de-CH" b="1" i="1" dirty="0" err="1"/>
              <a:t>ces</a:t>
            </a:r>
            <a:r>
              <a:rPr lang="de-CH" b="1" i="1" dirty="0"/>
              <a:t> </a:t>
            </a:r>
            <a:r>
              <a:rPr lang="de-CH" b="1" i="1" dirty="0" err="1"/>
              <a:t>questions</a:t>
            </a:r>
            <a:r>
              <a:rPr lang="de-CH" b="1" i="1" dirty="0"/>
              <a:t> </a:t>
            </a:r>
            <a:r>
              <a:rPr lang="de-CH" b="1" i="1" dirty="0" err="1"/>
              <a:t>avec</a:t>
            </a:r>
            <a:r>
              <a:rPr lang="de-CH" b="1" i="1" dirty="0"/>
              <a:t> </a:t>
            </a:r>
            <a:r>
              <a:rPr lang="de-CH" b="1" i="1" dirty="0" err="1"/>
              <a:t>vos</a:t>
            </a:r>
            <a:r>
              <a:rPr lang="de-CH" b="1" i="1" dirty="0"/>
              <a:t> </a:t>
            </a:r>
            <a:r>
              <a:rPr lang="de-CH" b="1" i="1" dirty="0" err="1"/>
              <a:t>voisins</a:t>
            </a:r>
            <a:r>
              <a:rPr lang="de-CH" b="1" i="1" dirty="0"/>
              <a:t>...</a:t>
            </a:r>
          </a:p>
        </p:txBody>
      </p:sp>
      <p:sp>
        <p:nvSpPr>
          <p:cNvPr id="3" name="Inhaltsplatzhalter 2">
            <a:extLst>
              <a:ext uri="{FF2B5EF4-FFF2-40B4-BE49-F238E27FC236}">
                <a16:creationId xmlns:a16="http://schemas.microsoft.com/office/drawing/2014/main" id="{18E24919-0A45-F9D6-DD64-E82B5DABE576}"/>
              </a:ext>
            </a:extLst>
          </p:cNvPr>
          <p:cNvSpPr>
            <a:spLocks noGrp="1"/>
          </p:cNvSpPr>
          <p:nvPr>
            <p:ph idx="1"/>
          </p:nvPr>
        </p:nvSpPr>
        <p:spPr>
          <a:xfrm>
            <a:off x="701655" y="2130424"/>
            <a:ext cx="3820886" cy="2354489"/>
          </a:xfrm>
        </p:spPr>
        <p:txBody>
          <a:bodyPr/>
          <a:lstStyle/>
          <a:p>
            <a:pPr marL="0" indent="0">
              <a:buNone/>
            </a:pPr>
            <a:r>
              <a:rPr lang="it-CH" dirty="0">
                <a:solidFill>
                  <a:schemeClr val="accent4">
                    <a:lumMod val="60000"/>
                    <a:lumOff val="40000"/>
                  </a:schemeClr>
                </a:solidFill>
              </a:rPr>
              <a:t>As-tu déjà vu une info sur le climat que tu trouvais étrange, choquante ou exagérée ?</a:t>
            </a:r>
            <a:endParaRPr lang="de-CH" dirty="0">
              <a:solidFill>
                <a:schemeClr val="accent4">
                  <a:lumMod val="60000"/>
                  <a:lumOff val="40000"/>
                </a:schemeClr>
              </a:solidFill>
            </a:endParaRPr>
          </a:p>
        </p:txBody>
      </p:sp>
      <p:sp>
        <p:nvSpPr>
          <p:cNvPr id="5" name="Fußzeilenplatzhalter 4">
            <a:extLst>
              <a:ext uri="{FF2B5EF4-FFF2-40B4-BE49-F238E27FC236}">
                <a16:creationId xmlns:a16="http://schemas.microsoft.com/office/drawing/2014/main" id="{FB20E8C6-1F95-B85B-76EC-E373E01E5883}"/>
              </a:ext>
            </a:extLst>
          </p:cNvPr>
          <p:cNvSpPr>
            <a:spLocks noGrp="1"/>
          </p:cNvSpPr>
          <p:nvPr>
            <p:ph type="ftr" sz="quarter" idx="11"/>
          </p:nvPr>
        </p:nvSpPr>
        <p:spPr/>
        <p:txBody>
          <a:bodyPr/>
          <a:lstStyle/>
          <a:p>
            <a:r>
              <a:rPr lang="de-CH" dirty="0" err="1"/>
              <a:t>lingedu.ch</a:t>
            </a:r>
            <a:endParaRPr lang="de-CH" dirty="0"/>
          </a:p>
        </p:txBody>
      </p:sp>
      <p:sp>
        <p:nvSpPr>
          <p:cNvPr id="6" name="Foliennummernplatzhalter 5">
            <a:extLst>
              <a:ext uri="{FF2B5EF4-FFF2-40B4-BE49-F238E27FC236}">
                <a16:creationId xmlns:a16="http://schemas.microsoft.com/office/drawing/2014/main" id="{9EA79F47-F3F2-A3AC-F017-65D7DF560627}"/>
              </a:ext>
            </a:extLst>
          </p:cNvPr>
          <p:cNvSpPr>
            <a:spLocks noGrp="1"/>
          </p:cNvSpPr>
          <p:nvPr>
            <p:ph type="sldNum" sz="quarter" idx="12"/>
          </p:nvPr>
        </p:nvSpPr>
        <p:spPr/>
        <p:txBody>
          <a:bodyPr/>
          <a:lstStyle/>
          <a:p>
            <a:fld id="{CA85EE98-F69B-324A-9959-79D5EB3644DB}" type="slidenum">
              <a:rPr lang="de-CH" smtClean="0"/>
              <a:t>2</a:t>
            </a:fld>
            <a:endParaRPr lang="de-CH"/>
          </a:p>
        </p:txBody>
      </p:sp>
      <p:sp>
        <p:nvSpPr>
          <p:cNvPr id="4" name="Inhaltsplatzhalter 2">
            <a:extLst>
              <a:ext uri="{FF2B5EF4-FFF2-40B4-BE49-F238E27FC236}">
                <a16:creationId xmlns:a16="http://schemas.microsoft.com/office/drawing/2014/main" id="{F0B20BBB-D8B1-A359-7FEC-873D82B47898}"/>
              </a:ext>
            </a:extLst>
          </p:cNvPr>
          <p:cNvSpPr txBox="1">
            <a:spLocks/>
          </p:cNvSpPr>
          <p:nvPr/>
        </p:nvSpPr>
        <p:spPr>
          <a:xfrm>
            <a:off x="3560417" y="4001860"/>
            <a:ext cx="3820886" cy="23544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t-CH" dirty="0">
                <a:solidFill>
                  <a:schemeClr val="accent3">
                    <a:lumMod val="75000"/>
                  </a:schemeClr>
                </a:solidFill>
              </a:rPr>
              <a:t>À ton avis, pourquoi certaines personnes refusent-elles de croire au changement climatique ?</a:t>
            </a:r>
            <a:endParaRPr lang="de-CH" dirty="0">
              <a:solidFill>
                <a:schemeClr val="accent3">
                  <a:lumMod val="75000"/>
                </a:schemeClr>
              </a:solidFill>
            </a:endParaRPr>
          </a:p>
        </p:txBody>
      </p:sp>
      <p:sp>
        <p:nvSpPr>
          <p:cNvPr id="7" name="Inhaltsplatzhalter 2">
            <a:extLst>
              <a:ext uri="{FF2B5EF4-FFF2-40B4-BE49-F238E27FC236}">
                <a16:creationId xmlns:a16="http://schemas.microsoft.com/office/drawing/2014/main" id="{4A261C30-87C1-6F8B-F79B-DE9C055E9946}"/>
              </a:ext>
            </a:extLst>
          </p:cNvPr>
          <p:cNvSpPr txBox="1">
            <a:spLocks/>
          </p:cNvSpPr>
          <p:nvPr/>
        </p:nvSpPr>
        <p:spPr>
          <a:xfrm>
            <a:off x="7079184" y="1647371"/>
            <a:ext cx="3820886" cy="23544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t-CH" dirty="0">
                <a:solidFill>
                  <a:schemeClr val="accent6">
                    <a:lumMod val="60000"/>
                    <a:lumOff val="40000"/>
                  </a:schemeClr>
                </a:solidFill>
              </a:rPr>
              <a:t>Selon toi, qui peut désinformer sur le climat ? (presse, réseaux sociaux, gouvernements…)</a:t>
            </a:r>
            <a:endParaRPr lang="de-CH" dirty="0">
              <a:solidFill>
                <a:schemeClr val="accent6">
                  <a:lumMod val="60000"/>
                  <a:lumOff val="40000"/>
                </a:schemeClr>
              </a:solidFill>
            </a:endParaRPr>
          </a:p>
        </p:txBody>
      </p:sp>
    </p:spTree>
    <p:extLst>
      <p:ext uri="{BB962C8B-B14F-4D97-AF65-F5344CB8AC3E}">
        <p14:creationId xmlns:p14="http://schemas.microsoft.com/office/powerpoint/2010/main" val="772190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A8AED6-2069-608A-5386-E53108C46B33}"/>
              </a:ext>
            </a:extLst>
          </p:cNvPr>
          <p:cNvSpPr>
            <a:spLocks noGrp="1"/>
          </p:cNvSpPr>
          <p:nvPr>
            <p:ph type="title"/>
          </p:nvPr>
        </p:nvSpPr>
        <p:spPr>
          <a:xfrm>
            <a:off x="838199" y="193622"/>
            <a:ext cx="10515600" cy="1325563"/>
          </a:xfrm>
        </p:spPr>
        <p:txBody>
          <a:bodyPr>
            <a:normAutofit/>
          </a:bodyPr>
          <a:lstStyle/>
          <a:p>
            <a:r>
              <a:rPr lang="it-CH" sz="4000" b="1" dirty="0"/>
              <a:t>Qu’est-ce que le climato-scepticisme ?</a:t>
            </a:r>
          </a:p>
        </p:txBody>
      </p:sp>
      <p:sp>
        <p:nvSpPr>
          <p:cNvPr id="3" name="Segnaposto contenuto 2">
            <a:extLst>
              <a:ext uri="{FF2B5EF4-FFF2-40B4-BE49-F238E27FC236}">
                <a16:creationId xmlns:a16="http://schemas.microsoft.com/office/drawing/2014/main" id="{948B341A-7B09-3517-2ADC-5031F58E67D8}"/>
              </a:ext>
            </a:extLst>
          </p:cNvPr>
          <p:cNvSpPr>
            <a:spLocks noGrp="1"/>
          </p:cNvSpPr>
          <p:nvPr>
            <p:ph idx="1"/>
          </p:nvPr>
        </p:nvSpPr>
        <p:spPr>
          <a:xfrm>
            <a:off x="712923" y="1519185"/>
            <a:ext cx="11003797" cy="4618496"/>
          </a:xfrm>
        </p:spPr>
        <p:txBody>
          <a:bodyPr>
            <a:normAutofit fontScale="92500" lnSpcReduction="20000"/>
          </a:bodyPr>
          <a:lstStyle/>
          <a:p>
            <a:pPr marL="0" indent="0">
              <a:lnSpc>
                <a:spcPct val="120000"/>
              </a:lnSpc>
              <a:buNone/>
            </a:pPr>
            <a:r>
              <a:rPr lang="it-CH" sz="2000" dirty="0"/>
              <a:t>💬</a:t>
            </a:r>
            <a:r>
              <a:rPr lang="it-CH" sz="2400" dirty="0"/>
              <a:t> </a:t>
            </a:r>
            <a:r>
              <a:rPr lang="it-CH" sz="2400" i="1" dirty="0"/>
              <a:t>Le climato-scepticisme, c’est le rejet ou la remise en question du consensus scientifique sur le changement climatique.</a:t>
            </a:r>
            <a:endParaRPr lang="it-CH" sz="2400" dirty="0"/>
          </a:p>
          <a:p>
            <a:pPr marL="0" indent="0">
              <a:lnSpc>
                <a:spcPct val="120000"/>
              </a:lnSpc>
              <a:buNone/>
            </a:pPr>
            <a:endParaRPr lang="it-CH" sz="2400" dirty="0"/>
          </a:p>
          <a:p>
            <a:pPr marL="0" indent="0">
              <a:lnSpc>
                <a:spcPct val="120000"/>
              </a:lnSpc>
              <a:buNone/>
            </a:pPr>
            <a:r>
              <a:rPr lang="it-CH" sz="2400" dirty="0"/>
              <a:t>Il peut prendre plusieurs formes :</a:t>
            </a:r>
          </a:p>
          <a:p>
            <a:pPr lvl="1">
              <a:lnSpc>
                <a:spcPct val="120000"/>
              </a:lnSpc>
              <a:buFont typeface="Wingdings" pitchFamily="2" charset="2"/>
              <a:buChar char="Ø"/>
            </a:pPr>
            <a:r>
              <a:rPr lang="it-CH" sz="2400" b="1" dirty="0"/>
              <a:t> </a:t>
            </a:r>
            <a:r>
              <a:rPr lang="it-CH" sz="2400" b="1" dirty="0">
                <a:solidFill>
                  <a:schemeClr val="accent2">
                    <a:lumMod val="75000"/>
                  </a:schemeClr>
                </a:solidFill>
              </a:rPr>
              <a:t>Nier</a:t>
            </a:r>
            <a:r>
              <a:rPr lang="it-CH" sz="2400" dirty="0"/>
              <a:t> que le climat change.</a:t>
            </a:r>
          </a:p>
          <a:p>
            <a:pPr lvl="1">
              <a:lnSpc>
                <a:spcPct val="120000"/>
              </a:lnSpc>
              <a:buFont typeface="Wingdings" pitchFamily="2" charset="2"/>
              <a:buChar char="Ø"/>
            </a:pPr>
            <a:r>
              <a:rPr lang="it-CH" sz="2400" dirty="0"/>
              <a:t> Dire que </a:t>
            </a:r>
            <a:r>
              <a:rPr lang="it-CH" sz="2400" b="1" dirty="0">
                <a:solidFill>
                  <a:schemeClr val="accent2">
                    <a:lumMod val="75000"/>
                  </a:schemeClr>
                </a:solidFill>
              </a:rPr>
              <a:t>ce n’est pas à cause des humains</a:t>
            </a:r>
            <a:r>
              <a:rPr lang="it-CH" sz="2400" dirty="0">
                <a:solidFill>
                  <a:schemeClr val="accent2">
                    <a:lumMod val="75000"/>
                  </a:schemeClr>
                </a:solidFill>
              </a:rPr>
              <a:t>.</a:t>
            </a:r>
          </a:p>
          <a:p>
            <a:pPr lvl="1">
              <a:lnSpc>
                <a:spcPct val="120000"/>
              </a:lnSpc>
              <a:buFont typeface="Wingdings" pitchFamily="2" charset="2"/>
              <a:buChar char="Ø"/>
            </a:pPr>
            <a:r>
              <a:rPr lang="it-CH" sz="2400" dirty="0"/>
              <a:t> Dire que </a:t>
            </a:r>
            <a:r>
              <a:rPr lang="it-CH" sz="2400" b="1" dirty="0">
                <a:solidFill>
                  <a:schemeClr val="accent2">
                    <a:lumMod val="75000"/>
                  </a:schemeClr>
                </a:solidFill>
              </a:rPr>
              <a:t>ce n’est pas grave</a:t>
            </a:r>
            <a:r>
              <a:rPr lang="it-CH" sz="2400" dirty="0"/>
              <a:t>.</a:t>
            </a:r>
          </a:p>
          <a:p>
            <a:pPr marL="0" indent="0">
              <a:lnSpc>
                <a:spcPct val="120000"/>
              </a:lnSpc>
              <a:buNone/>
            </a:pPr>
            <a:endParaRPr lang="it-CH" sz="2400" dirty="0"/>
          </a:p>
          <a:p>
            <a:pPr marL="0" indent="0">
              <a:lnSpc>
                <a:spcPct val="120000"/>
              </a:lnSpc>
              <a:buNone/>
            </a:pPr>
            <a:r>
              <a:rPr lang="it-CH" sz="2400" dirty="0"/>
              <a:t>👀 </a:t>
            </a:r>
            <a:r>
              <a:rPr lang="it-CH" sz="2400" b="1" dirty="0"/>
              <a:t>Pourquoi c’est important ?</a:t>
            </a:r>
            <a:br>
              <a:rPr lang="it-CH" sz="2400" dirty="0"/>
            </a:br>
            <a:r>
              <a:rPr lang="it-CH" sz="2400" dirty="0"/>
              <a:t>Parce que cela influence les comportements, les politiques… et retarde l’action climatique.</a:t>
            </a:r>
          </a:p>
        </p:txBody>
      </p:sp>
      <p:sp>
        <p:nvSpPr>
          <p:cNvPr id="4" name="Segnaposto piè di pagina 3">
            <a:extLst>
              <a:ext uri="{FF2B5EF4-FFF2-40B4-BE49-F238E27FC236}">
                <a16:creationId xmlns:a16="http://schemas.microsoft.com/office/drawing/2014/main" id="{31BFB9FD-65A6-735F-6928-A8ECB8D1FCCF}"/>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8F787A10-49EE-5798-9DED-FDD4F1D8F7CE}"/>
              </a:ext>
            </a:extLst>
          </p:cNvPr>
          <p:cNvSpPr>
            <a:spLocks noGrp="1"/>
          </p:cNvSpPr>
          <p:nvPr>
            <p:ph type="sldNum" sz="quarter" idx="12"/>
          </p:nvPr>
        </p:nvSpPr>
        <p:spPr/>
        <p:txBody>
          <a:bodyPr/>
          <a:lstStyle/>
          <a:p>
            <a:fld id="{CA85EE98-F69B-324A-9959-79D5EB3644DB}" type="slidenum">
              <a:rPr lang="de-CH" smtClean="0"/>
              <a:t>3</a:t>
            </a:fld>
            <a:endParaRPr lang="de-CH"/>
          </a:p>
        </p:txBody>
      </p:sp>
    </p:spTree>
    <p:extLst>
      <p:ext uri="{BB962C8B-B14F-4D97-AF65-F5344CB8AC3E}">
        <p14:creationId xmlns:p14="http://schemas.microsoft.com/office/powerpoint/2010/main" val="506525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CD8278-C64A-29F0-CB7F-BEF745C04F82}"/>
              </a:ext>
            </a:extLst>
          </p:cNvPr>
          <p:cNvSpPr>
            <a:spLocks noGrp="1"/>
          </p:cNvSpPr>
          <p:nvPr>
            <p:ph type="title"/>
          </p:nvPr>
        </p:nvSpPr>
        <p:spPr/>
        <p:txBody>
          <a:bodyPr/>
          <a:lstStyle/>
          <a:p>
            <a:r>
              <a:rPr lang="it-CH" b="1" dirty="0"/>
              <a:t>Ce que dit la science</a:t>
            </a:r>
          </a:p>
        </p:txBody>
      </p:sp>
      <p:sp>
        <p:nvSpPr>
          <p:cNvPr id="3" name="Segnaposto contenuto 2">
            <a:extLst>
              <a:ext uri="{FF2B5EF4-FFF2-40B4-BE49-F238E27FC236}">
                <a16:creationId xmlns:a16="http://schemas.microsoft.com/office/drawing/2014/main" id="{0CD51A47-1133-F0BA-AD24-9C40D3E4FA9C}"/>
              </a:ext>
            </a:extLst>
          </p:cNvPr>
          <p:cNvSpPr>
            <a:spLocks noGrp="1"/>
          </p:cNvSpPr>
          <p:nvPr>
            <p:ph idx="1"/>
          </p:nvPr>
        </p:nvSpPr>
        <p:spPr>
          <a:xfrm>
            <a:off x="838200" y="2005011"/>
            <a:ext cx="10515600" cy="4351338"/>
          </a:xfrm>
        </p:spPr>
        <p:txBody>
          <a:bodyPr/>
          <a:lstStyle/>
          <a:p>
            <a:pPr marL="0" indent="0">
              <a:lnSpc>
                <a:spcPct val="100000"/>
              </a:lnSpc>
              <a:buNone/>
            </a:pPr>
            <a:r>
              <a:rPr lang="it-CH" b="1" dirty="0">
                <a:solidFill>
                  <a:srgbClr val="85B593"/>
                </a:solidFill>
              </a:rPr>
              <a:t>97 % des scientifiques spécialisés s’accordent</a:t>
            </a:r>
            <a:r>
              <a:rPr lang="it-CH" dirty="0">
                <a:solidFill>
                  <a:srgbClr val="85B593"/>
                </a:solidFill>
              </a:rPr>
              <a:t> : </a:t>
            </a:r>
            <a:r>
              <a:rPr lang="it-CH" dirty="0"/>
              <a:t>le changement climatique est réel, rapide, et causé principalement par les activités humaines. </a:t>
            </a:r>
          </a:p>
          <a:p>
            <a:pPr marL="0" indent="0">
              <a:lnSpc>
                <a:spcPct val="100000"/>
              </a:lnSpc>
              <a:buNone/>
            </a:pPr>
            <a:endParaRPr lang="it-CH" dirty="0"/>
          </a:p>
          <a:p>
            <a:pPr marL="0" indent="0">
              <a:lnSpc>
                <a:spcPct val="100000"/>
              </a:lnSpc>
              <a:buNone/>
            </a:pPr>
            <a:r>
              <a:rPr lang="it-CH" dirty="0"/>
              <a:t>📈 </a:t>
            </a:r>
            <a:r>
              <a:rPr lang="it-CH" dirty="0">
                <a:solidFill>
                  <a:schemeClr val="accent5">
                    <a:lumMod val="60000"/>
                    <a:lumOff val="40000"/>
                  </a:schemeClr>
                </a:solidFill>
              </a:rPr>
              <a:t>Hausse des températures, fonte des glaciers, montée des eaux, événements extrêmes </a:t>
            </a:r>
            <a:r>
              <a:rPr lang="it-CH" dirty="0"/>
              <a:t>&gt; ces effets sont </a:t>
            </a:r>
            <a:r>
              <a:rPr lang="it-CH" b="1" dirty="0"/>
              <a:t>observables et mesurés</a:t>
            </a:r>
            <a:r>
              <a:rPr lang="it-CH" dirty="0"/>
              <a:t>.</a:t>
            </a:r>
          </a:p>
          <a:p>
            <a:pPr marL="0" indent="0">
              <a:buNone/>
            </a:pPr>
            <a:endParaRPr lang="it-CH" dirty="0"/>
          </a:p>
        </p:txBody>
      </p:sp>
      <p:sp>
        <p:nvSpPr>
          <p:cNvPr id="4" name="Segnaposto piè di pagina 3">
            <a:extLst>
              <a:ext uri="{FF2B5EF4-FFF2-40B4-BE49-F238E27FC236}">
                <a16:creationId xmlns:a16="http://schemas.microsoft.com/office/drawing/2014/main" id="{4221DD20-13B0-2AB5-96C1-605E79A94C4A}"/>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2A8A9B73-FAC8-10AC-75D2-B8405F07B287}"/>
              </a:ext>
            </a:extLst>
          </p:cNvPr>
          <p:cNvSpPr>
            <a:spLocks noGrp="1"/>
          </p:cNvSpPr>
          <p:nvPr>
            <p:ph type="sldNum" sz="quarter" idx="12"/>
          </p:nvPr>
        </p:nvSpPr>
        <p:spPr/>
        <p:txBody>
          <a:bodyPr/>
          <a:lstStyle/>
          <a:p>
            <a:fld id="{CA85EE98-F69B-324A-9959-79D5EB3644DB}" type="slidenum">
              <a:rPr lang="de-CH" smtClean="0"/>
              <a:t>4</a:t>
            </a:fld>
            <a:endParaRPr lang="de-CH"/>
          </a:p>
        </p:txBody>
      </p:sp>
    </p:spTree>
    <p:extLst>
      <p:ext uri="{BB962C8B-B14F-4D97-AF65-F5344CB8AC3E}">
        <p14:creationId xmlns:p14="http://schemas.microsoft.com/office/powerpoint/2010/main" val="3770198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544EE5-1A71-AA0A-0F3B-E1D9766E3F03}"/>
              </a:ext>
            </a:extLst>
          </p:cNvPr>
          <p:cNvSpPr>
            <a:spLocks noGrp="1"/>
          </p:cNvSpPr>
          <p:nvPr>
            <p:ph type="title"/>
          </p:nvPr>
        </p:nvSpPr>
        <p:spPr/>
        <p:txBody>
          <a:bodyPr/>
          <a:lstStyle/>
          <a:p>
            <a:r>
              <a:rPr lang="it-CH" b="1" dirty="0"/>
              <a:t>La désinformation climatique</a:t>
            </a:r>
          </a:p>
        </p:txBody>
      </p:sp>
      <p:sp>
        <p:nvSpPr>
          <p:cNvPr id="3" name="Segnaposto contenuto 2">
            <a:extLst>
              <a:ext uri="{FF2B5EF4-FFF2-40B4-BE49-F238E27FC236}">
                <a16:creationId xmlns:a16="http://schemas.microsoft.com/office/drawing/2014/main" id="{27504C20-A42D-7FFA-F493-DD41634580A8}"/>
              </a:ext>
            </a:extLst>
          </p:cNvPr>
          <p:cNvSpPr>
            <a:spLocks noGrp="1"/>
          </p:cNvSpPr>
          <p:nvPr>
            <p:ph idx="1"/>
          </p:nvPr>
        </p:nvSpPr>
        <p:spPr/>
        <p:txBody>
          <a:bodyPr>
            <a:normAutofit fontScale="92500" lnSpcReduction="20000"/>
          </a:bodyPr>
          <a:lstStyle/>
          <a:p>
            <a:pPr marL="0" indent="0">
              <a:lnSpc>
                <a:spcPct val="100000"/>
              </a:lnSpc>
              <a:buNone/>
            </a:pPr>
            <a:r>
              <a:rPr lang="it-CH" dirty="0"/>
              <a:t>🎯 </a:t>
            </a:r>
            <a:r>
              <a:rPr lang="it-CH" b="1" dirty="0"/>
              <a:t>Désinformation climatique</a:t>
            </a:r>
            <a:r>
              <a:rPr lang="it-CH" dirty="0"/>
              <a:t> = circulation volontaire ou involontaire d’</a:t>
            </a:r>
            <a:r>
              <a:rPr lang="it-CH" b="1" dirty="0">
                <a:solidFill>
                  <a:schemeClr val="accent1">
                    <a:lumMod val="75000"/>
                  </a:schemeClr>
                </a:solidFill>
              </a:rPr>
              <a:t>informations fausses ou trompeuses</a:t>
            </a:r>
            <a:r>
              <a:rPr lang="it-CH" dirty="0">
                <a:solidFill>
                  <a:schemeClr val="accent1">
                    <a:lumMod val="75000"/>
                  </a:schemeClr>
                </a:solidFill>
              </a:rPr>
              <a:t> </a:t>
            </a:r>
            <a:r>
              <a:rPr lang="it-CH" dirty="0"/>
              <a:t>sur le climat.</a:t>
            </a:r>
          </a:p>
          <a:p>
            <a:pPr marL="0" indent="0">
              <a:lnSpc>
                <a:spcPct val="100000"/>
              </a:lnSpc>
              <a:buNone/>
            </a:pPr>
            <a:endParaRPr lang="it-CH" dirty="0"/>
          </a:p>
          <a:p>
            <a:pPr marL="0" indent="0">
              <a:lnSpc>
                <a:spcPct val="100000"/>
              </a:lnSpc>
              <a:buNone/>
            </a:pPr>
            <a:r>
              <a:rPr lang="it-CH" dirty="0"/>
              <a:t>Elle joue p.ex. sur :</a:t>
            </a:r>
          </a:p>
          <a:p>
            <a:pPr>
              <a:lnSpc>
                <a:spcPct val="100000"/>
              </a:lnSpc>
            </a:pPr>
            <a:r>
              <a:rPr lang="it-CH" dirty="0"/>
              <a:t>les émotions (peur, doute, colère)</a:t>
            </a:r>
          </a:p>
          <a:p>
            <a:pPr>
              <a:lnSpc>
                <a:spcPct val="100000"/>
              </a:lnSpc>
            </a:pPr>
            <a:r>
              <a:rPr lang="it-CH" dirty="0"/>
              <a:t>la confusion (faux experts, contradictions, complots)</a:t>
            </a:r>
          </a:p>
          <a:p>
            <a:pPr>
              <a:lnSpc>
                <a:spcPct val="100000"/>
              </a:lnSpc>
            </a:pPr>
            <a:r>
              <a:rPr lang="it-CH" dirty="0"/>
              <a:t>l’amplification (réseaux sociaux, média)</a:t>
            </a:r>
          </a:p>
          <a:p>
            <a:pPr>
              <a:lnSpc>
                <a:spcPct val="100000"/>
              </a:lnSpc>
            </a:pPr>
            <a:endParaRPr lang="it-CH" dirty="0"/>
          </a:p>
          <a:p>
            <a:pPr marL="0" indent="0">
              <a:lnSpc>
                <a:spcPct val="100000"/>
              </a:lnSpc>
              <a:buNone/>
            </a:pPr>
            <a:r>
              <a:rPr lang="it-CH" i="1" dirty="0"/>
              <a:t>Exemples : posts sur X, vidéos TikTok, citations hors contexte, commentaires sur Facebook, etc.</a:t>
            </a:r>
            <a:endParaRPr lang="it-CH" dirty="0"/>
          </a:p>
          <a:p>
            <a:pPr>
              <a:lnSpc>
                <a:spcPct val="100000"/>
              </a:lnSpc>
            </a:pPr>
            <a:endParaRPr lang="it-CH" dirty="0"/>
          </a:p>
        </p:txBody>
      </p:sp>
      <p:sp>
        <p:nvSpPr>
          <p:cNvPr id="4" name="Segnaposto piè di pagina 3">
            <a:extLst>
              <a:ext uri="{FF2B5EF4-FFF2-40B4-BE49-F238E27FC236}">
                <a16:creationId xmlns:a16="http://schemas.microsoft.com/office/drawing/2014/main" id="{70470CC2-70D6-E4A1-75C9-368CF1233C1E}"/>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477F5338-FA5A-00D7-3E30-C285277E12F3}"/>
              </a:ext>
            </a:extLst>
          </p:cNvPr>
          <p:cNvSpPr>
            <a:spLocks noGrp="1"/>
          </p:cNvSpPr>
          <p:nvPr>
            <p:ph type="sldNum" sz="quarter" idx="12"/>
          </p:nvPr>
        </p:nvSpPr>
        <p:spPr/>
        <p:txBody>
          <a:bodyPr/>
          <a:lstStyle/>
          <a:p>
            <a:fld id="{CA85EE98-F69B-324A-9959-79D5EB3644DB}" type="slidenum">
              <a:rPr lang="de-CH" smtClean="0"/>
              <a:t>5</a:t>
            </a:fld>
            <a:endParaRPr lang="de-CH"/>
          </a:p>
        </p:txBody>
      </p:sp>
    </p:spTree>
    <p:extLst>
      <p:ext uri="{BB962C8B-B14F-4D97-AF65-F5344CB8AC3E}">
        <p14:creationId xmlns:p14="http://schemas.microsoft.com/office/powerpoint/2010/main" val="3473958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CF86B8-61B7-D91D-16DE-1CD0D212240E}"/>
              </a:ext>
            </a:extLst>
          </p:cNvPr>
          <p:cNvSpPr>
            <a:spLocks noGrp="1"/>
          </p:cNvSpPr>
          <p:nvPr>
            <p:ph type="title"/>
          </p:nvPr>
        </p:nvSpPr>
        <p:spPr/>
        <p:txBody>
          <a:bodyPr/>
          <a:lstStyle/>
          <a:p>
            <a:r>
              <a:rPr lang="it-CH" b="1" dirty="0"/>
              <a:t>Comment fait-on de la désinformation climatique? </a:t>
            </a:r>
          </a:p>
        </p:txBody>
      </p:sp>
      <p:sp>
        <p:nvSpPr>
          <p:cNvPr id="3" name="Segnaposto contenuto 2">
            <a:extLst>
              <a:ext uri="{FF2B5EF4-FFF2-40B4-BE49-F238E27FC236}">
                <a16:creationId xmlns:a16="http://schemas.microsoft.com/office/drawing/2014/main" id="{3A980523-9E3B-6C9F-4187-BE5B84C70E3F}"/>
              </a:ext>
            </a:extLst>
          </p:cNvPr>
          <p:cNvSpPr>
            <a:spLocks noGrp="1"/>
          </p:cNvSpPr>
          <p:nvPr>
            <p:ph idx="1"/>
          </p:nvPr>
        </p:nvSpPr>
        <p:spPr/>
        <p:txBody>
          <a:bodyPr/>
          <a:lstStyle/>
          <a:p>
            <a:pPr marL="0" indent="0">
              <a:buNone/>
            </a:pPr>
            <a:endParaRPr lang="it-CH" dirty="0">
              <a:solidFill>
                <a:schemeClr val="accent1">
                  <a:lumMod val="75000"/>
                </a:schemeClr>
              </a:solidFill>
            </a:endParaRPr>
          </a:p>
          <a:p>
            <a:pPr marL="0" indent="0">
              <a:buNone/>
            </a:pPr>
            <a:r>
              <a:rPr lang="it-CH" dirty="0">
                <a:solidFill>
                  <a:schemeClr val="accent1">
                    <a:lumMod val="75000"/>
                  </a:schemeClr>
                </a:solidFill>
              </a:rPr>
              <a:t>Le modèle </a:t>
            </a:r>
            <a:r>
              <a:rPr lang="it-CH" b="1" dirty="0">
                <a:solidFill>
                  <a:schemeClr val="accent1">
                    <a:lumMod val="75000"/>
                  </a:schemeClr>
                </a:solidFill>
              </a:rPr>
              <a:t>FLICC</a:t>
            </a:r>
          </a:p>
          <a:p>
            <a:pPr marL="0" indent="0">
              <a:buNone/>
            </a:pPr>
            <a:endParaRPr lang="it-CH" b="1" dirty="0">
              <a:solidFill>
                <a:schemeClr val="accent1">
                  <a:lumMod val="75000"/>
                </a:schemeClr>
              </a:solidFill>
            </a:endParaRPr>
          </a:p>
          <a:p>
            <a:pPr marL="0" indent="0">
              <a:lnSpc>
                <a:spcPct val="100000"/>
              </a:lnSpc>
              <a:buNone/>
            </a:pPr>
            <a:endParaRPr lang="it-CH" sz="1000" dirty="0"/>
          </a:p>
          <a:p>
            <a:pPr marL="0" indent="0">
              <a:lnSpc>
                <a:spcPct val="100000"/>
              </a:lnSpc>
              <a:buNone/>
            </a:pPr>
            <a:endParaRPr lang="it-CH" sz="1000" dirty="0"/>
          </a:p>
          <a:p>
            <a:pPr marL="0" indent="0">
              <a:lnSpc>
                <a:spcPct val="100000"/>
              </a:lnSpc>
              <a:buNone/>
            </a:pPr>
            <a:endParaRPr lang="it-CH" sz="1000" dirty="0"/>
          </a:p>
          <a:p>
            <a:pPr marL="0" indent="0">
              <a:lnSpc>
                <a:spcPct val="100000"/>
              </a:lnSpc>
              <a:buNone/>
            </a:pPr>
            <a:endParaRPr lang="it-CH" sz="1000" dirty="0"/>
          </a:p>
          <a:p>
            <a:pPr marL="0" indent="0">
              <a:lnSpc>
                <a:spcPct val="100000"/>
              </a:lnSpc>
              <a:buNone/>
            </a:pPr>
            <a:endParaRPr lang="it-CH" sz="1000" dirty="0"/>
          </a:p>
          <a:p>
            <a:pPr marL="0" indent="0">
              <a:lnSpc>
                <a:spcPct val="100000"/>
              </a:lnSpc>
              <a:buNone/>
            </a:pPr>
            <a:endParaRPr lang="it-CH" sz="1000" dirty="0"/>
          </a:p>
          <a:p>
            <a:pPr marL="0" indent="0">
              <a:lnSpc>
                <a:spcPct val="100000"/>
              </a:lnSpc>
              <a:buNone/>
            </a:pPr>
            <a:endParaRPr lang="it-CH" sz="1000" dirty="0"/>
          </a:p>
          <a:p>
            <a:pPr marL="0" indent="0">
              <a:lnSpc>
                <a:spcPct val="100000"/>
              </a:lnSpc>
              <a:buNone/>
            </a:pPr>
            <a:endParaRPr lang="it-CH" sz="1000" dirty="0"/>
          </a:p>
          <a:p>
            <a:pPr marL="0" indent="0">
              <a:lnSpc>
                <a:spcPct val="100000"/>
              </a:lnSpc>
              <a:buNone/>
            </a:pPr>
            <a:r>
              <a:rPr lang="it-CH" sz="1000" dirty="0"/>
              <a:t>Cook, J. (2020). Deconstructing climate science denial. </a:t>
            </a:r>
          </a:p>
          <a:p>
            <a:pPr marL="0" indent="0">
              <a:lnSpc>
                <a:spcPct val="100000"/>
              </a:lnSpc>
              <a:buNone/>
            </a:pPr>
            <a:r>
              <a:rPr lang="it-CH" sz="1000" i="1" dirty="0"/>
              <a:t>Research handbook on communicating climate change</a:t>
            </a:r>
            <a:r>
              <a:rPr lang="it-CH" sz="1000" dirty="0"/>
              <a:t>, 62-78.</a:t>
            </a:r>
            <a:endParaRPr lang="it-CH" sz="1000" b="1" dirty="0">
              <a:solidFill>
                <a:schemeClr val="accent1">
                  <a:lumMod val="75000"/>
                </a:schemeClr>
              </a:solidFill>
            </a:endParaRPr>
          </a:p>
        </p:txBody>
      </p:sp>
      <p:sp>
        <p:nvSpPr>
          <p:cNvPr id="4" name="Segnaposto piè di pagina 3">
            <a:extLst>
              <a:ext uri="{FF2B5EF4-FFF2-40B4-BE49-F238E27FC236}">
                <a16:creationId xmlns:a16="http://schemas.microsoft.com/office/drawing/2014/main" id="{78F69548-6B12-25A5-FDF8-4D37DD63742A}"/>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6FF5365A-4322-7984-5422-8C809B175BF6}"/>
              </a:ext>
            </a:extLst>
          </p:cNvPr>
          <p:cNvSpPr>
            <a:spLocks noGrp="1"/>
          </p:cNvSpPr>
          <p:nvPr>
            <p:ph type="sldNum" sz="quarter" idx="12"/>
          </p:nvPr>
        </p:nvSpPr>
        <p:spPr/>
        <p:txBody>
          <a:bodyPr/>
          <a:lstStyle/>
          <a:p>
            <a:fld id="{CA85EE98-F69B-324A-9959-79D5EB3644DB}" type="slidenum">
              <a:rPr lang="de-CH" smtClean="0"/>
              <a:t>6</a:t>
            </a:fld>
            <a:endParaRPr lang="de-CH"/>
          </a:p>
        </p:txBody>
      </p:sp>
      <p:pic>
        <p:nvPicPr>
          <p:cNvPr id="7" name="Immagine 6" descr="Immagine che contiene diagramma, cerchio, schermata, testo&#10;&#10;Il contenuto generato dall'IA potrebbe non essere corretto.">
            <a:extLst>
              <a:ext uri="{FF2B5EF4-FFF2-40B4-BE49-F238E27FC236}">
                <a16:creationId xmlns:a16="http://schemas.microsoft.com/office/drawing/2014/main" id="{E1996FAA-C0F1-085E-9151-F22F3A95696B}"/>
              </a:ext>
            </a:extLst>
          </p:cNvPr>
          <p:cNvPicPr>
            <a:picLocks noChangeAspect="1"/>
          </p:cNvPicPr>
          <p:nvPr/>
        </p:nvPicPr>
        <p:blipFill>
          <a:blip r:embed="rId3"/>
          <a:stretch>
            <a:fillRect/>
          </a:stretch>
        </p:blipFill>
        <p:spPr>
          <a:xfrm>
            <a:off x="4838385" y="1399865"/>
            <a:ext cx="6230492" cy="4582480"/>
          </a:xfrm>
          <a:prstGeom prst="rect">
            <a:avLst/>
          </a:prstGeom>
        </p:spPr>
      </p:pic>
    </p:spTree>
    <p:extLst>
      <p:ext uri="{BB962C8B-B14F-4D97-AF65-F5344CB8AC3E}">
        <p14:creationId xmlns:p14="http://schemas.microsoft.com/office/powerpoint/2010/main" val="1449934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4D0882-D756-BC7A-F631-2938364EF2BD}"/>
              </a:ext>
            </a:extLst>
          </p:cNvPr>
          <p:cNvSpPr>
            <a:spLocks noGrp="1"/>
          </p:cNvSpPr>
          <p:nvPr>
            <p:ph type="title"/>
          </p:nvPr>
        </p:nvSpPr>
        <p:spPr>
          <a:xfrm>
            <a:off x="636721" y="380624"/>
            <a:ext cx="10515600" cy="1325563"/>
          </a:xfrm>
        </p:spPr>
        <p:txBody>
          <a:bodyPr/>
          <a:lstStyle/>
          <a:p>
            <a:r>
              <a:rPr lang="it-CH" b="1" dirty="0"/>
              <a:t>Quelques exemples de commentaires sur Facebook: </a:t>
            </a:r>
            <a:r>
              <a:rPr lang="it-CH" b="1" dirty="0">
                <a:solidFill>
                  <a:schemeClr val="accent1">
                    <a:lumMod val="75000"/>
                  </a:schemeClr>
                </a:solidFill>
              </a:rPr>
              <a:t>quelle stratégie?</a:t>
            </a:r>
          </a:p>
        </p:txBody>
      </p:sp>
      <p:sp>
        <p:nvSpPr>
          <p:cNvPr id="3" name="Segnaposto contenuto 2">
            <a:extLst>
              <a:ext uri="{FF2B5EF4-FFF2-40B4-BE49-F238E27FC236}">
                <a16:creationId xmlns:a16="http://schemas.microsoft.com/office/drawing/2014/main" id="{85CFC15B-2EEB-BF59-7122-310AB4BBCBB9}"/>
              </a:ext>
            </a:extLst>
          </p:cNvPr>
          <p:cNvSpPr>
            <a:spLocks noGrp="1"/>
          </p:cNvSpPr>
          <p:nvPr>
            <p:ph idx="1"/>
          </p:nvPr>
        </p:nvSpPr>
        <p:spPr>
          <a:xfrm>
            <a:off x="1323560" y="2341061"/>
            <a:ext cx="5144146" cy="2615771"/>
          </a:xfrm>
          <a:ln>
            <a:solidFill>
              <a:schemeClr val="accent6">
                <a:lumMod val="75000"/>
              </a:schemeClr>
            </a:solidFill>
          </a:ln>
        </p:spPr>
        <p:txBody>
          <a:bodyPr>
            <a:normAutofit lnSpcReduction="10000"/>
          </a:bodyPr>
          <a:lstStyle/>
          <a:p>
            <a:pPr marL="0" indent="0">
              <a:lnSpc>
                <a:spcPct val="120000"/>
              </a:lnSpc>
              <a:buNone/>
            </a:pPr>
            <a:r>
              <a:rPr lang="it-CH" sz="1600" i="1" dirty="0"/>
              <a:t>«Il y a des scientifiques très reconnus qui garantissent que le CO₂ n’est pas le méchant dans cette histoire et que l’action humaine ne représente pas plus de 2 % dans cette équation. Où en sommes-nous ? Doit-on vraiment croire les experts du GIEC, la naïve Greta, le showman Al Gore, ou bien croire le professeur Ricardo Felício, le professeur Luiz Molion et d’autres comme eux, qui restent fidèles à la science et refusent de vendre leur âme au diable ?»</a:t>
            </a:r>
          </a:p>
        </p:txBody>
      </p:sp>
      <p:sp>
        <p:nvSpPr>
          <p:cNvPr id="4" name="Segnaposto piè di pagina 3">
            <a:extLst>
              <a:ext uri="{FF2B5EF4-FFF2-40B4-BE49-F238E27FC236}">
                <a16:creationId xmlns:a16="http://schemas.microsoft.com/office/drawing/2014/main" id="{69B6EC28-1A63-E05B-6DE3-855C9AA6EB34}"/>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BCF8608F-C646-C236-B8E6-967B129D898B}"/>
              </a:ext>
            </a:extLst>
          </p:cNvPr>
          <p:cNvSpPr>
            <a:spLocks noGrp="1"/>
          </p:cNvSpPr>
          <p:nvPr>
            <p:ph type="sldNum" sz="quarter" idx="12"/>
          </p:nvPr>
        </p:nvSpPr>
        <p:spPr/>
        <p:txBody>
          <a:bodyPr/>
          <a:lstStyle/>
          <a:p>
            <a:fld id="{CA85EE98-F69B-324A-9959-79D5EB3644DB}" type="slidenum">
              <a:rPr lang="de-CH" smtClean="0"/>
              <a:t>7</a:t>
            </a:fld>
            <a:endParaRPr lang="de-CH"/>
          </a:p>
        </p:txBody>
      </p:sp>
      <p:sp>
        <p:nvSpPr>
          <p:cNvPr id="6" name="CasellaDiTesto 5">
            <a:extLst>
              <a:ext uri="{FF2B5EF4-FFF2-40B4-BE49-F238E27FC236}">
                <a16:creationId xmlns:a16="http://schemas.microsoft.com/office/drawing/2014/main" id="{752D859F-1956-78DE-08E6-DE0CE011C4FE}"/>
              </a:ext>
            </a:extLst>
          </p:cNvPr>
          <p:cNvSpPr txBox="1"/>
          <p:nvPr/>
        </p:nvSpPr>
        <p:spPr>
          <a:xfrm>
            <a:off x="7400440" y="1953304"/>
            <a:ext cx="3006671" cy="1200329"/>
          </a:xfrm>
          <a:prstGeom prst="rect">
            <a:avLst/>
          </a:prstGeom>
          <a:noFill/>
          <a:ln>
            <a:solidFill>
              <a:schemeClr val="accent6">
                <a:lumMod val="75000"/>
              </a:schemeClr>
            </a:solidFill>
          </a:ln>
        </p:spPr>
        <p:txBody>
          <a:bodyPr wrap="square" rtlCol="0">
            <a:spAutoFit/>
          </a:bodyPr>
          <a:lstStyle/>
          <a:p>
            <a:r>
              <a:rPr lang="it-CH" i="1" dirty="0"/>
              <a:t>« Donc, s’il y avait un climat plus chaud en 1931, où sont les changements climatiques ? »</a:t>
            </a:r>
          </a:p>
        </p:txBody>
      </p:sp>
      <p:sp>
        <p:nvSpPr>
          <p:cNvPr id="7" name="CasellaDiTesto 6">
            <a:extLst>
              <a:ext uri="{FF2B5EF4-FFF2-40B4-BE49-F238E27FC236}">
                <a16:creationId xmlns:a16="http://schemas.microsoft.com/office/drawing/2014/main" id="{AE2DC638-EF37-7656-D087-F05F2AB3E8F9}"/>
              </a:ext>
            </a:extLst>
          </p:cNvPr>
          <p:cNvSpPr txBox="1"/>
          <p:nvPr/>
        </p:nvSpPr>
        <p:spPr>
          <a:xfrm>
            <a:off x="6865749" y="3429000"/>
            <a:ext cx="4076054" cy="2308324"/>
          </a:xfrm>
          <a:prstGeom prst="rect">
            <a:avLst/>
          </a:prstGeom>
          <a:noFill/>
          <a:ln>
            <a:solidFill>
              <a:schemeClr val="accent6">
                <a:lumMod val="75000"/>
              </a:schemeClr>
            </a:solidFill>
          </a:ln>
        </p:spPr>
        <p:txBody>
          <a:bodyPr wrap="square" rtlCol="0">
            <a:spAutoFit/>
          </a:bodyPr>
          <a:lstStyle/>
          <a:p>
            <a:r>
              <a:rPr lang="it-CH" i="1" dirty="0"/>
              <a:t>« Quiconque a un minimum de mémoire peut facilement se rappeler des mois d’août plus chauds que celui-ci, qui était extrêmement doux pour l’époque. Les médias se limitent à une propagande idéologique. Le climat est manipulé pour légitimer des politiques. »</a:t>
            </a:r>
          </a:p>
        </p:txBody>
      </p:sp>
      <p:sp>
        <p:nvSpPr>
          <p:cNvPr id="8" name="CasellaDiTesto 7">
            <a:extLst>
              <a:ext uri="{FF2B5EF4-FFF2-40B4-BE49-F238E27FC236}">
                <a16:creationId xmlns:a16="http://schemas.microsoft.com/office/drawing/2014/main" id="{92DC6FD8-8530-8D67-3310-3C686DA9240E}"/>
              </a:ext>
            </a:extLst>
          </p:cNvPr>
          <p:cNvSpPr txBox="1"/>
          <p:nvPr/>
        </p:nvSpPr>
        <p:spPr>
          <a:xfrm>
            <a:off x="1323560" y="6061230"/>
            <a:ext cx="7191213" cy="184666"/>
          </a:xfrm>
          <a:prstGeom prst="rect">
            <a:avLst/>
          </a:prstGeom>
          <a:noFill/>
        </p:spPr>
        <p:txBody>
          <a:bodyPr wrap="square" rtlCol="0">
            <a:spAutoFit/>
          </a:bodyPr>
          <a:lstStyle/>
          <a:p>
            <a:r>
              <a:rPr lang="it-CH" sz="600" dirty="0"/>
              <a:t>Ramos, R., Vaz, P., &amp; Rodrigues, M. J. (2025). Climate Denialism on social media: qualitative analysis of comments on Portuguese newspaper Facebook pages. </a:t>
            </a:r>
            <a:r>
              <a:rPr lang="it-CH" sz="600" i="1" dirty="0"/>
              <a:t>Psychology International</a:t>
            </a:r>
            <a:r>
              <a:rPr lang="it-CH" sz="600" dirty="0"/>
              <a:t>, </a:t>
            </a:r>
            <a:r>
              <a:rPr lang="it-CH" sz="600" i="1" dirty="0"/>
              <a:t>7</a:t>
            </a:r>
            <a:r>
              <a:rPr lang="it-CH" sz="600" dirty="0"/>
              <a:t>(1), 6.</a:t>
            </a:r>
          </a:p>
        </p:txBody>
      </p:sp>
    </p:spTree>
    <p:extLst>
      <p:ext uri="{BB962C8B-B14F-4D97-AF65-F5344CB8AC3E}">
        <p14:creationId xmlns:p14="http://schemas.microsoft.com/office/powerpoint/2010/main" val="448611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30E4EB-C076-710A-7EBB-581E061FC356}"/>
              </a:ext>
            </a:extLst>
          </p:cNvPr>
          <p:cNvSpPr>
            <a:spLocks noGrp="1"/>
          </p:cNvSpPr>
          <p:nvPr>
            <p:ph type="title"/>
          </p:nvPr>
        </p:nvSpPr>
        <p:spPr/>
        <p:txBody>
          <a:bodyPr/>
          <a:lstStyle/>
          <a:p>
            <a:r>
              <a:rPr lang="it-CH" b="1" dirty="0"/>
              <a:t>Une analyse concrète</a:t>
            </a:r>
          </a:p>
        </p:txBody>
      </p:sp>
      <p:pic>
        <p:nvPicPr>
          <p:cNvPr id="7" name="Segnaposto contenuto 6" descr="Immagine che contiene testo, Carattere, documento, bianco&#10;&#10;Il contenuto generato dall'IA potrebbe non essere corretto.">
            <a:extLst>
              <a:ext uri="{FF2B5EF4-FFF2-40B4-BE49-F238E27FC236}">
                <a16:creationId xmlns:a16="http://schemas.microsoft.com/office/drawing/2014/main" id="{6742052E-E57F-17D5-D058-3DF954992E5B}"/>
              </a:ext>
            </a:extLst>
          </p:cNvPr>
          <p:cNvPicPr>
            <a:picLocks noGrp="1" noChangeAspect="1"/>
          </p:cNvPicPr>
          <p:nvPr>
            <p:ph idx="1"/>
          </p:nvPr>
        </p:nvPicPr>
        <p:blipFill>
          <a:blip r:embed="rId3"/>
          <a:stretch>
            <a:fillRect/>
          </a:stretch>
        </p:blipFill>
        <p:spPr>
          <a:xfrm>
            <a:off x="2000572" y="3196749"/>
            <a:ext cx="7767339" cy="2106397"/>
          </a:xfrm>
        </p:spPr>
      </p:pic>
      <p:sp>
        <p:nvSpPr>
          <p:cNvPr id="4" name="Segnaposto piè di pagina 3">
            <a:extLst>
              <a:ext uri="{FF2B5EF4-FFF2-40B4-BE49-F238E27FC236}">
                <a16:creationId xmlns:a16="http://schemas.microsoft.com/office/drawing/2014/main" id="{33E08B40-3F85-6A7B-1288-456C6B47908D}"/>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938BC756-1A9F-629F-E57C-2F34C8521B1E}"/>
              </a:ext>
            </a:extLst>
          </p:cNvPr>
          <p:cNvSpPr>
            <a:spLocks noGrp="1"/>
          </p:cNvSpPr>
          <p:nvPr>
            <p:ph type="sldNum" sz="quarter" idx="12"/>
          </p:nvPr>
        </p:nvSpPr>
        <p:spPr/>
        <p:txBody>
          <a:bodyPr/>
          <a:lstStyle/>
          <a:p>
            <a:fld id="{CA85EE98-F69B-324A-9959-79D5EB3644DB}" type="slidenum">
              <a:rPr lang="de-CH" smtClean="0"/>
              <a:t>8</a:t>
            </a:fld>
            <a:endParaRPr lang="de-CH"/>
          </a:p>
        </p:txBody>
      </p:sp>
      <p:sp>
        <p:nvSpPr>
          <p:cNvPr id="10" name="CasellaDiTesto 9">
            <a:extLst>
              <a:ext uri="{FF2B5EF4-FFF2-40B4-BE49-F238E27FC236}">
                <a16:creationId xmlns:a16="http://schemas.microsoft.com/office/drawing/2014/main" id="{7AD70F7D-F891-AD1E-4080-C1E9D6A5B49D}"/>
              </a:ext>
            </a:extLst>
          </p:cNvPr>
          <p:cNvSpPr txBox="1"/>
          <p:nvPr/>
        </p:nvSpPr>
        <p:spPr>
          <a:xfrm>
            <a:off x="838200" y="1690688"/>
            <a:ext cx="10692539" cy="1200329"/>
          </a:xfrm>
          <a:prstGeom prst="rect">
            <a:avLst/>
          </a:prstGeom>
          <a:noFill/>
        </p:spPr>
        <p:txBody>
          <a:bodyPr wrap="square">
            <a:spAutoFit/>
          </a:bodyPr>
          <a:lstStyle/>
          <a:p>
            <a:pPr algn="l">
              <a:buNone/>
            </a:pPr>
            <a:r>
              <a:rPr lang="it-CH" b="1" i="0" u="none" strike="noStrike" dirty="0">
                <a:solidFill>
                  <a:srgbClr val="000000"/>
                </a:solidFill>
                <a:effectLst/>
              </a:rPr>
              <a:t>1. Rapport du gouvernement américain (Juillet 2025)</a:t>
            </a:r>
          </a:p>
          <a:p>
            <a:pPr algn="l"/>
            <a:endParaRPr lang="it-CH" b="1" i="0" u="none" strike="noStrike" dirty="0">
              <a:solidFill>
                <a:srgbClr val="000000"/>
              </a:solidFill>
              <a:effectLst/>
            </a:endParaRPr>
          </a:p>
          <a:p>
            <a:pPr algn="l"/>
            <a:r>
              <a:rPr lang="it-CH" b="1" i="0" u="none" strike="noStrike" dirty="0">
                <a:solidFill>
                  <a:srgbClr val="000000"/>
                </a:solidFill>
                <a:effectLst/>
              </a:rPr>
              <a:t>Contexte</a:t>
            </a:r>
            <a:r>
              <a:rPr lang="it-CH" b="0" i="0" u="none" strike="noStrike" dirty="0">
                <a:solidFill>
                  <a:srgbClr val="000000"/>
                </a:solidFill>
                <a:effectLst/>
              </a:rPr>
              <a:t> : Un nouveau rapport de l’Administration du Président Donald Trump conteste le consensus scientifique pour justifier la réduction des régulations.</a:t>
            </a:r>
          </a:p>
        </p:txBody>
      </p:sp>
      <p:sp>
        <p:nvSpPr>
          <p:cNvPr id="12" name="CasellaDiTesto 11">
            <a:extLst>
              <a:ext uri="{FF2B5EF4-FFF2-40B4-BE49-F238E27FC236}">
                <a16:creationId xmlns:a16="http://schemas.microsoft.com/office/drawing/2014/main" id="{C91555D5-F9AE-BC43-EAB3-A47111BC5CD6}"/>
              </a:ext>
            </a:extLst>
          </p:cNvPr>
          <p:cNvSpPr txBox="1"/>
          <p:nvPr/>
        </p:nvSpPr>
        <p:spPr>
          <a:xfrm>
            <a:off x="2000572" y="5608878"/>
            <a:ext cx="7391401" cy="338554"/>
          </a:xfrm>
          <a:prstGeom prst="rect">
            <a:avLst/>
          </a:prstGeom>
          <a:noFill/>
        </p:spPr>
        <p:txBody>
          <a:bodyPr wrap="square">
            <a:spAutoFit/>
          </a:bodyPr>
          <a:lstStyle/>
          <a:p>
            <a:r>
              <a:rPr lang="it-CH" sz="800" b="0" i="0" u="none" strike="noStrike" dirty="0">
                <a:solidFill>
                  <a:srgbClr val="000000"/>
                </a:solidFill>
                <a:effectLst/>
              </a:rPr>
              <a:t>U.S. Department of Energy. (2025). </a:t>
            </a:r>
            <a:r>
              <a:rPr lang="it-CH" sz="800" b="0" i="1" u="none" strike="noStrike" dirty="0">
                <a:solidFill>
                  <a:srgbClr val="000000"/>
                </a:solidFill>
                <a:effectLst/>
              </a:rPr>
              <a:t>Critical review of impacts of greenhouse gas emissions on the U.S. climate</a:t>
            </a:r>
            <a:r>
              <a:rPr lang="it-CH" sz="800" b="0" i="0" u="none" strike="noStrike" dirty="0">
                <a:solidFill>
                  <a:srgbClr val="000000"/>
                </a:solidFill>
                <a:effectLst/>
              </a:rPr>
              <a:t>. U.S. Department of Energy. </a:t>
            </a:r>
            <a:r>
              <a:rPr lang="it-CH" sz="800" b="0" i="0" dirty="0">
                <a:effectLst/>
                <a:hlinkClick r:id="rId4"/>
              </a:rPr>
              <a:t>https://www.energy.gov/sites/default/files/2025-07/DOE_Critical_Review_of_Impacts_of_GHG_Emissions_on_the_US_Climate_July_2025.pdf</a:t>
            </a:r>
            <a:endParaRPr lang="it-CH" sz="800" dirty="0"/>
          </a:p>
        </p:txBody>
      </p:sp>
    </p:spTree>
    <p:extLst>
      <p:ext uri="{BB962C8B-B14F-4D97-AF65-F5344CB8AC3E}">
        <p14:creationId xmlns:p14="http://schemas.microsoft.com/office/powerpoint/2010/main" val="3880686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2E37DBB-6BB2-AFD9-00DD-B6F5F3D5318E}"/>
              </a:ext>
            </a:extLst>
          </p:cNvPr>
          <p:cNvSpPr>
            <a:spLocks noGrp="1"/>
          </p:cNvSpPr>
          <p:nvPr>
            <p:ph type="title"/>
          </p:nvPr>
        </p:nvSpPr>
        <p:spPr/>
        <p:txBody>
          <a:bodyPr/>
          <a:lstStyle/>
          <a:p>
            <a:r>
              <a:rPr lang="it-CH" b="1" dirty="0"/>
              <a:t>Une analyse concrète</a:t>
            </a:r>
          </a:p>
        </p:txBody>
      </p:sp>
      <p:sp>
        <p:nvSpPr>
          <p:cNvPr id="3" name="Segnaposto contenuto 2">
            <a:extLst>
              <a:ext uri="{FF2B5EF4-FFF2-40B4-BE49-F238E27FC236}">
                <a16:creationId xmlns:a16="http://schemas.microsoft.com/office/drawing/2014/main" id="{50013F10-42B7-5B84-981C-6C9BAE79DDE1}"/>
              </a:ext>
            </a:extLst>
          </p:cNvPr>
          <p:cNvSpPr>
            <a:spLocks noGrp="1"/>
          </p:cNvSpPr>
          <p:nvPr>
            <p:ph idx="1"/>
          </p:nvPr>
        </p:nvSpPr>
        <p:spPr/>
        <p:txBody>
          <a:bodyPr>
            <a:normAutofit fontScale="62500" lnSpcReduction="20000"/>
          </a:bodyPr>
          <a:lstStyle/>
          <a:p>
            <a:pPr marL="0" indent="0">
              <a:lnSpc>
                <a:spcPct val="120000"/>
              </a:lnSpc>
              <a:buNone/>
            </a:pPr>
            <a:r>
              <a:rPr lang="it-CH" u="sng" dirty="0"/>
              <a:t>Traduction [effectuée par ChatGPT]</a:t>
            </a:r>
          </a:p>
          <a:p>
            <a:pPr marL="0" indent="0">
              <a:lnSpc>
                <a:spcPct val="120000"/>
              </a:lnSpc>
              <a:buNone/>
            </a:pPr>
            <a:r>
              <a:rPr lang="it-CH" dirty="0"/>
              <a:t>Une compréhension fondée sur les processus et des arguments thermodynamiques simples ont été avancés pour affirmer que le réchauffement aggrave les phénomènes météorologiques extrêmes. Cependant</a:t>
            </a:r>
            <a:r>
              <a:rPr lang="it-CH" dirty="0">
                <a:highlight>
                  <a:srgbClr val="FFFF00"/>
                </a:highlight>
              </a:rPr>
              <a:t>, il est naïf de supposer que </a:t>
            </a:r>
            <a:r>
              <a:rPr lang="it-CH" dirty="0"/>
              <a:t>tout événement extrême récent est causé par l’influence humaine sur le climat. Le climat concerne les propriétés statistiques du temps sur plusieurs décennies, et non des événements isolés. De plus, </a:t>
            </a:r>
            <a:r>
              <a:rPr lang="it-CH" dirty="0">
                <a:highlight>
                  <a:srgbClr val="00FF00"/>
                </a:highlight>
              </a:rPr>
              <a:t>il n’existe qu’environ 130 ans </a:t>
            </a:r>
            <a:r>
              <a:rPr lang="it-CH" dirty="0"/>
              <a:t>de données d’observation fiables pouvant être analysées statistiquement. </a:t>
            </a:r>
            <a:r>
              <a:rPr lang="it-CH" dirty="0">
                <a:highlight>
                  <a:srgbClr val="00FF00"/>
                </a:highlight>
              </a:rPr>
              <a:t>Cette période courte ne contient pas toutes les extrêmes que le système climatique peut générer de manière naturelle</a:t>
            </a:r>
            <a:r>
              <a:rPr lang="it-CH" dirty="0"/>
              <a:t>. Sur des temps géologiques, le système climatique a produit une variété (essentiellement) infinie de configurations météorologiques et d’extrêmes que les humains n’ont jamais observés et qui sont donc absents des bases de données utilisées pour calculer les statistiques des extrêmes [...]. Pour cette raison, attribuer un événement extrême inédit dans les archives nécessite de faire des hypothèses sur l’amplitude des variations naturelles.</a:t>
            </a:r>
          </a:p>
        </p:txBody>
      </p:sp>
      <p:sp>
        <p:nvSpPr>
          <p:cNvPr id="4" name="Segnaposto piè di pagina 3">
            <a:extLst>
              <a:ext uri="{FF2B5EF4-FFF2-40B4-BE49-F238E27FC236}">
                <a16:creationId xmlns:a16="http://schemas.microsoft.com/office/drawing/2014/main" id="{DC31243A-2294-B60C-5102-8B2C5FEB2CAD}"/>
              </a:ext>
            </a:extLst>
          </p:cNvPr>
          <p:cNvSpPr>
            <a:spLocks noGrp="1"/>
          </p:cNvSpPr>
          <p:nvPr>
            <p:ph type="ftr" sz="quarter" idx="11"/>
          </p:nvPr>
        </p:nvSpPr>
        <p:spPr/>
        <p:txBody>
          <a:bodyPr/>
          <a:lstStyle/>
          <a:p>
            <a:r>
              <a:rPr lang="de-CH"/>
              <a:t>lingedu.ch</a:t>
            </a:r>
            <a:endParaRPr lang="de-CH" dirty="0"/>
          </a:p>
        </p:txBody>
      </p:sp>
      <p:sp>
        <p:nvSpPr>
          <p:cNvPr id="5" name="Segnaposto numero diapositiva 4">
            <a:extLst>
              <a:ext uri="{FF2B5EF4-FFF2-40B4-BE49-F238E27FC236}">
                <a16:creationId xmlns:a16="http://schemas.microsoft.com/office/drawing/2014/main" id="{B716CFB0-60CE-6D05-46AD-2C6C1D2D72AC}"/>
              </a:ext>
            </a:extLst>
          </p:cNvPr>
          <p:cNvSpPr>
            <a:spLocks noGrp="1"/>
          </p:cNvSpPr>
          <p:nvPr>
            <p:ph type="sldNum" sz="quarter" idx="12"/>
          </p:nvPr>
        </p:nvSpPr>
        <p:spPr/>
        <p:txBody>
          <a:bodyPr/>
          <a:lstStyle/>
          <a:p>
            <a:fld id="{CA85EE98-F69B-324A-9959-79D5EB3644DB}" type="slidenum">
              <a:rPr lang="de-CH" smtClean="0"/>
              <a:t>9</a:t>
            </a:fld>
            <a:endParaRPr lang="de-CH"/>
          </a:p>
        </p:txBody>
      </p:sp>
    </p:spTree>
    <p:extLst>
      <p:ext uri="{BB962C8B-B14F-4D97-AF65-F5344CB8AC3E}">
        <p14:creationId xmlns:p14="http://schemas.microsoft.com/office/powerpoint/2010/main" val="763620202"/>
      </p:ext>
    </p:extLst>
  </p:cSld>
  <p:clrMapOvr>
    <a:masterClrMapping/>
  </p:clrMapOvr>
</p:sld>
</file>

<file path=ppt/theme/theme1.xml><?xml version="1.0" encoding="utf-8"?>
<a:theme xmlns:a="http://schemas.openxmlformats.org/drawingml/2006/main" name="Office">
  <a:themeElements>
    <a:clrScheme name="LingEdu (Astra)">
      <a:dk1>
        <a:srgbClr val="000000"/>
      </a:dk1>
      <a:lt1>
        <a:srgbClr val="FFFFFF"/>
      </a:lt1>
      <a:dk2>
        <a:srgbClr val="364151"/>
      </a:dk2>
      <a:lt2>
        <a:srgbClr val="DFD3BB"/>
      </a:lt2>
      <a:accent1>
        <a:srgbClr val="83C0CC"/>
      </a:accent1>
      <a:accent2>
        <a:srgbClr val="489FB5"/>
      </a:accent2>
      <a:accent3>
        <a:srgbClr val="166979"/>
      </a:accent3>
      <a:accent4>
        <a:srgbClr val="2A4C66"/>
      </a:accent4>
      <a:accent5>
        <a:srgbClr val="2B4B66"/>
      </a:accent5>
      <a:accent6>
        <a:srgbClr val="364151"/>
      </a:accent6>
      <a:hlink>
        <a:srgbClr val="4EB4B3"/>
      </a:hlink>
      <a:folHlink>
        <a:srgbClr val="1B094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ingEdu_PP_Template_neu" id="{8E84F8C5-D37E-4143-B060-4E479720979F}" vid="{5F1D6F63-CE5B-EB4A-9C82-11158E5BEC6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Template>
  <TotalTime>240</TotalTime>
  <Words>1714</Words>
  <Application>Microsoft Macintosh PowerPoint</Application>
  <PresentationFormat>Widescreen</PresentationFormat>
  <Paragraphs>155</Paragraphs>
  <Slides>13</Slides>
  <Notes>7</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13</vt:i4>
      </vt:variant>
    </vt:vector>
  </HeadingPairs>
  <TitlesOfParts>
    <vt:vector size="18" baseType="lpstr">
      <vt:lpstr>Arial</vt:lpstr>
      <vt:lpstr>Calibri</vt:lpstr>
      <vt:lpstr>Courier New</vt:lpstr>
      <vt:lpstr>Wingdings</vt:lpstr>
      <vt:lpstr>Office</vt:lpstr>
      <vt:lpstr>INTRODUCTION À LA DÉSINFORMATION CLIMATIQUE</vt:lpstr>
      <vt:lpstr>Discutez ces questions avec vos voisins...</vt:lpstr>
      <vt:lpstr>Qu’est-ce que le climato-scepticisme ?</vt:lpstr>
      <vt:lpstr>Ce que dit la science</vt:lpstr>
      <vt:lpstr>La désinformation climatique</vt:lpstr>
      <vt:lpstr>Comment fait-on de la désinformation climatique? </vt:lpstr>
      <vt:lpstr>Quelques exemples de commentaires sur Facebook: quelle stratégie?</vt:lpstr>
      <vt:lpstr>Une analyse concrète</vt:lpstr>
      <vt:lpstr>Une analyse concrète</vt:lpstr>
      <vt:lpstr>Une analyse concrète</vt:lpstr>
      <vt:lpstr>Une anaylse concrète</vt:lpstr>
      <vt:lpstr>Activité en groupes</vt:lpstr>
      <vt:lpstr>Thématiques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Pessina Chiara</dc:creator>
  <cp:lastModifiedBy>Pessina Chiara</cp:lastModifiedBy>
  <cp:revision>5</cp:revision>
  <dcterms:created xsi:type="dcterms:W3CDTF">2025-08-03T13:34:20Z</dcterms:created>
  <dcterms:modified xsi:type="dcterms:W3CDTF">2025-08-04T13:11:13Z</dcterms:modified>
</cp:coreProperties>
</file>